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all for having me. Before I say anything about AI, I want to start with something every one of us in this room already knows first-hand — what actually happens inside a packaging company between the moment a customer sends an enquiry and the moment we dispatch the order. I'm not here to give you a generic AI talk. I want to talk about something very specific: what if AI wasn't just a chatbot that answers questions, but something closer to a digital employee — one you could place in sales, in estimation, in engineering, in production, in accounts. And near the end, I'm going to stop talking and actually show you one of these working live, on a real customer drawing. So let's start where all of us actually live — the factory floor and the office next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a technology diagram — this is just how a corrugated box order actually flows through our companies. An enquiry comes in, sales handles it, estimation prices it, engineering finalises the construction, purchase and planning line up material and machine time, manufacturing runs it, quality checks it, and then it goes out and gets billed. Nothing unusual here — every one of us runs some version of this every single day. But notice three things: every single one of these boxes creates information — a dimension, a specification, a rate, a stock number. Every box requires someone to make a small decision. And every box, today, involves a person doing that work, often manually. Keep this picture in your head — everything I'm going to talk about today happens somewhere on this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AI conversation these days jumps straight to 'will it take my job.' I want us to ask a completely different question tonight. Look at that list — reading a PDF drawing, copying dimensions from one screen into another, re-typing a customer's specification for the third time, checking a stock register by hand, digging through old quotations to find what we quoted a similar box last time. None of this is decision-making. None of this needed a trained estimator or a skilled engineer. It needed a person only because, until now, nothing else could read a document, understand it, and act on it. That's the real question for a company like ours: not 'will AI replace my people,' but 'why is my most experienced person still doing this kind of work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 precise about words, because 'AI' gets used loosely. Traditional software — our costing sheets, our ERP screens — needs us to tell it exactly what to do. Enter the GSM, enter the BF, it calculates. Very useful, very rigid. Then came chatbots — ChatGPT and the rest. You ask a question, you get an answer. Useful for drafting an email, useless for actually running your factory, because it doesn't know your paper master, your rate card, or your open orders. What's changing now is a third category — what I'm calling an AI employee. You don't give it a formula, you give it an objective: 'quote this box.' It reads the drawing, it uses your company's own data and your own engineering rules, it does the work, and when something doesn't add up, it tells you instead of guessing. That difference — from answering questions to actually doing bounded work — is the whole story of today's talk.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you to look at this like an org chart, not like science fiction. No robots, no glowing screens — just think of it as: what if, under you, every function had a tireless junior assistant who never forgets a rate, never loses a drawing, and never gets tired of checking the same thing twice? Sales, estimation, engineering, production, purchase, inventory, quality, maintenance, dispatch, accounts — and one that sits above all of them just watching the numbers for you, management intelligence. None of these replace your department heads. They report to them, exactly like a new junior staff member would on day one — except this one already knows your paper master, your rate card, and last year's quotations. Let's walk through a few of these one at a time and get concrete about what they'd actually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your own inbox tomorrow morning. A customer sends 'please quote 10,000 cartons' with a drawing attached — how many separate manual steps happen before that even reaches estimation? Somebody opens the drawing, somebody re-types the length-width-height into your costing sheet, somebody guesses at the print details if they're not clearly stated, somebody digs through old files to remember what we quoted this customer last time. An AI sales employee does exactly that preparation — reads the drawing, pulls out the dimensions and construction, flags what's missing, pulls up the customer's history, and hands estimation a clean, complete request. What it does not do is decide the price, negotiate the terms, or manage the relationship. Your salesperson still owns the customer. The AI just makes sure they're not spending their morning as a data-entry clerk.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estimator in this room knows this chain by heart, but look at it laid out like this — fifteen steps between a drawing landing on your desk and a quotation going out. Dimensions, construction, blank size, reel or sheet decision, ups, paper cost, printing, conversion, labour, overhead, wastage, delivery, margin. Today, an experienced estimator carries most of this in their head and a spreadsheet. That's exactly why a good estimator is hard to replace and harder to train quickly. I'm not going to stand here and promise you a specific number of minutes saved or a percentage of cost cut — I don't think unverified numbers help anyone in this room make a real decision. What I will say is: what if this whole chain could be assembled for you, and your estimator's real skill — judging what's competitive, what's negotiable, what's risky — is what they spend their day on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one isn't hypothetical — this is the module I'm going to show you live in a few minutes, so let me set it up properly. A customer drawing comes in with a structural spec — bursting strength, compression strength, sometimes stated as a paper construction. The AI reads it and extracts the requirement in a structured form. Here's the part I really want you to hear, because it's the difference between something you can trust in production and something that's just a clever demo: the AI does not decide what paper combination gives you 12 kilograms bursting strength. That calculation runs through a deterministic engineering engine — the same formulas your engineers already use — checked against your own Paper Master, your own active grades, your own rates. The AI's job is understanding the document. The engineering is still engineering. That separation is exactly why I feel comfortable putting my name behind the numbers this produces.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spend one slide on why this matters, because this is the single biggest risk with AI in a manufacturing business — an AI that sounds confident but is actually guessing. If you open a general chatbot and ask 'what paper combination gives me 12 bursting strength,' it will give you an answer. It will sound reasonable. And it has no idea what's actually sitting in your paper store, no idea what your engineers have approved, no idea what your rate card says. That's a real risk in a business where a wrong construction becomes a customer complaint, not just a wrong email. What I showed you on the last slide is a different pattern: AI reads and understands, but the actual engineering math runs through your rules, against your data. When the specification says '10 to 12 kg per square centimetre,' the system isn't recalling that number from training data somewhere on the internet — it's running your formula, against your paper master, right now. That's the difference between a party trick and something you can put your quality stamp behind.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of you have had this exact conversation in your own office — a new order lands, and someone has to manually check: do we actually have this paper, or is it already committed to another job, or do we need to place a PO? That question sounds simple, but it needs three separate pieces of information talking to each other — current stock, what's already committed, and what's genuinely available. Most of us do this from memory, or a phone call to the store. An AI purchase and inventory employee can just answer this instantly, and — this is the part that actually helps a manager sleep better — it can tell you before the shortage becomes a crisis: 'three of your orders are fully covered, two have a shortage, here's exactly what grade you need to buy.' Nothing exotic here. It's connecting three things that already exist in your systems today, just not connected to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production manager in this room walks the shop floor every morning asking some version of these six questions. What's due today, what's already late, where's the bottleneck, which job can I combine with another to save a changeover, which orders are stuck waiting on paper, which jobs are quietly slipping behind. Today, answering these needs a manager to actively go looking — walk the floor, call the corrugator operator, check with the printing section, look at the die-cutting queue. An AI production employee flips that around. Instead of you searching for problems, it brings the problems to you — proactively, the moment they show up, coordinating across corrugator, printing, die-cutting, stitching or pasting, and dispatch. Your planner stops being a search engine and starts being a decision-maker.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Quality is where I see the most inconsistency across our industry, and it's not because our inspectors aren't good — it's because the customer specification and the shop floor checklist often live in two different places, and somebody has to manually translate one into the other every time. Imagine the specification is read once, converted into actual inspection checkpoints, and every production result is checked against it automatically. When there's a deviation, the system doesn't just flag it — it helps trace it back to a likely cause and prepares the corrective action documentation. This is especially powerful for recurring problems. How many times has the same complaint come back from the same customer, six months apart, because nobody connected the two incidents? An AI quality employee's job is exactly to notice that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one every MD in this room actually wants. Not a dashboard with forty charts you have to interpret — a direct conversation. 'Which orders are at risk this week' shouldn't require someone to pull data from five different screens before they can answer you. 'Which customers are eroding our margin' shouldn't take an accountant a full day at month-end. I'm deliberately showing you plain, believable answers here — not some fantasy dashboard. This is achievable today, using data most of us already collect, just not connected in a way that can answer a direct question. The value isn't the intelligence, really — it's the speed of getting to the right question answered, so you can spend your time deciding, not searching.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I actually want you to remember tonight, more than any single department example. It would be easy to buy or build twelve separate AI tools — an AI for sales, a different disconnected AI for estimation, another one for production — each doing its own small job in isolation. That's not nothing, but it's not the real prize either. The real value shows up when the output of one becomes the input of the next automatically. Sales extracts the enquiry — that same structured information flows into estimation. Estimation's construction decision flows into engineering. Engineering's paper requirement flows into purchase and inventory. Purchase and inventory's availability flows into production planning. That's not twelve separate assistants. That's one continuous nervous system running through your company, and honestly, that's a much bigger idea than 'AI can help my sales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what I've shown you works by just switching on a chatbot. An AI employee, to actually be useful and safe in a factory, needs the same things you'd want from a new human employee before you trust them with real work: they need to know the company — its knowledge, its data, its rules. They need access to the right systems. They need a clearly defined job, not vague 'help with everything.' They need to know where their authority ends. And everything they do needs to be traceable — an audit trail, exactly like you'd expect from any employee handling customer or financial data. And the point at the bottom is the one I care about most, so let's spend the next slide on it properly: knowing what NOT to decide is at least as important as knowing what to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I've sat through enough AI presentations that promise the moon, and I don't want to give you one of those. If any of you were quietly wondering 'this all sounds nice, but what stops it from going wrong' — this slide is my honest answer. There are things I genuinely believe AI should never do on its own in a business like ours: commit to a big commercial term, quietly change an engineering formula, invent a customer specification it can't actually find in the document, override data your team has already approved, place a large purchase order, or release production without the controls you require. And maybe most important — it should never hide its own uncertainty. If it doesn't know something, it should say 'unknown,' not guess confidently. The pattern that actually works is simple: AI recommends, a human approves. And only in narrow, well-defined situations does AI get to execute on its own — always inside limits a human set, and always governed by a human. That's not a limitation on AI. That's what makes it something you can actually run a business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 honest about what each side is actually good at, because pretending AI can do everything is just as wrong as dismissing it. Judgement, relationships, negotiation, experience, creativity, accountability — nobody in this room is worried an AI system is going to walk into a customer's office and close a difficult negotiation, or take responsibility when something goes wrong. That's still, and I think will remain, deeply human work. What AI is genuinely strong at is speed, memory, consistency, chewing through data, doing the same repetitive check a thousand times without getting tired, being available at 2am when a machine breaks down, and pulling information across departments that a person would have to physically walk around and ask for. The companies that win aren't the ones that pick a side. They're the ones that let each side do what it's actually good 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said earlier we shouldn't start with 'will AI replace people' — here's what I think actually happens instead. Today, a lot of skilled people in our factories spend real hours searching for a file, checking a figure twice, copying data from one screen to another, calculating something that's been calculated before, following up on a quotation that's gone quiet, or preparing a report nobody quite trusts. Tomorrow, that same person spends more of their day actually selling, actually solving a production problem, actually improving a process, actually negotiating with a supplier, actually engineering a better construction, actually managing the customer relationship, actually making the decision instead of gathering the inputs for it. I want to be very direct about this, because it's the credible version of this story, not the exciting one: the goal here is not fewer people on your payroll. It's the same people, doing far more valuable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I'll be honest about why I'm standing here — I've been building CorruFlow, which is exactly this idea, applied specifically to corrugated box manufacturing. I'm not going to spend the next twenty minutes selling it to you slide by slide — the point of this talk was never 'buy my software,' it was 'here's a way of thinking about AI in our industry,' and CorruFlow is just one honest attempt at that. It has an AI engineering assistant that does the drawing-reading I showed you earlier, it connects into product engineering, costing, paper master, inventory, and production workflow. Rather than keep describing it in slides, I think the more honest and more useful thing I can do for this room is just show you. So let's stop talking about it, and actually run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 to the live CorruFlow application now.] I'm going to take one real customer drawing and run it through, start to finish, live, no pre-recorded video. Watch what the AI extracts, watch where the deterministic engineering takes over, and watch what the system actually recommends. If something on screen looks slow or a field isn't filled in the way you'd expect — say so, out loud, right now — that's actually a useful moment, because it's exactly the kind of thing our whole industry needs to get comfortable inspecting, not just trusting blindly.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you just watched was one AI employee, in one department, on one real drawing. On its own, that's already useful — it saves a genuine manual step. But go back to the chain slide from earlier in my talk. Five of these connected together stop being five separate conveniences and start being an actual workflow — sales into estimation into engineering into purchase into production. And ten or more, connected the same way, across every department we discussed today, stops looking like 'a few helpful tools' and starts looking like something closer to an operating layer running underneath your entire factory. That's the scale of the question I want to leave you with: not 'was that demo impressive,' but 'what happens when every department gets one of these?'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close with some perspective, because it's easy to feel like AI is a completely new kind of disruption, and I don't think it is — it's the next step in something our industry has already lived through twice. Twenty-odd years ago, we handed computers our calculations. Then we handed them our ERP — our records, our transactions. Today, for the first time, we're starting to hand them the ability to actually understand a document, reason about it, and do bounded work with it. So I don't think the interesting question left in this room tonight is whether AI is coming to the packaging industry — that part isn't really in question anymore. The interesting question is which of our companies takes the time to learn how to employ it properly, safely, and usefully first. And I'll leave you with the line I actually believe: what if your next employee doesn't need a chair? Thank you. [Open the floor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917"/>
        </a:solidFill>
      </p:bgPr>
    </p:bg>
    <p:spTree>
      <p:nvGrpSpPr>
        <p:cNvPr id="1" name=""/>
        <p:cNvGrpSpPr/>
        <p:nvPr/>
      </p:nvGrpSpPr>
      <p:grpSpPr>
        <a:xfrm>
          <a:off x="0" y="0"/>
          <a:ext cx="0" cy="0"/>
          <a:chOff x="0" y="0"/>
          <a:chExt cx="0" cy="0"/>
        </a:xfrm>
      </p:grpSpPr>
      <p:sp>
        <p:nvSpPr>
          <p:cNvPr id="2" name="Shape 0"/>
          <p:cNvSpPr/>
          <p:nvPr/>
        </p:nvSpPr>
        <p:spPr>
          <a:xfrm>
            <a:off x="548640" y="548640"/>
            <a:ext cx="219456" cy="100584"/>
          </a:xfrm>
          <a:prstGeom prst="line">
            <a:avLst/>
          </a:prstGeom>
          <a:noFill/>
          <a:ln w="22225">
            <a:solidFill>
              <a:srgbClr val="3A5BC7"/>
            </a:solidFill>
            <a:prstDash val="solid"/>
          </a:ln>
        </p:spPr>
      </p:sp>
      <p:sp>
        <p:nvSpPr>
          <p:cNvPr id="3" name="Shape 1"/>
          <p:cNvSpPr/>
          <p:nvPr/>
        </p:nvSpPr>
        <p:spPr>
          <a:xfrm flipV="1">
            <a:off x="768096" y="548640"/>
            <a:ext cx="219456" cy="100584"/>
          </a:xfrm>
          <a:prstGeom prst="line">
            <a:avLst/>
          </a:prstGeom>
          <a:noFill/>
          <a:ln w="22225">
            <a:solidFill>
              <a:srgbClr val="3A5BC7"/>
            </a:solidFill>
            <a:prstDash val="solid"/>
          </a:ln>
        </p:spPr>
      </p:sp>
      <p:sp>
        <p:nvSpPr>
          <p:cNvPr id="4" name="Shape 2"/>
          <p:cNvSpPr/>
          <p:nvPr/>
        </p:nvSpPr>
        <p:spPr>
          <a:xfrm>
            <a:off x="987552" y="548640"/>
            <a:ext cx="219456" cy="100584"/>
          </a:xfrm>
          <a:prstGeom prst="line">
            <a:avLst/>
          </a:prstGeom>
          <a:noFill/>
          <a:ln w="22225">
            <a:solidFill>
              <a:srgbClr val="3A5BC7"/>
            </a:solidFill>
            <a:prstDash val="solid"/>
          </a:ln>
        </p:spPr>
      </p:sp>
      <p:sp>
        <p:nvSpPr>
          <p:cNvPr id="5" name="Shape 3"/>
          <p:cNvSpPr/>
          <p:nvPr/>
        </p:nvSpPr>
        <p:spPr>
          <a:xfrm flipV="1">
            <a:off x="1207008" y="548640"/>
            <a:ext cx="219456" cy="100584"/>
          </a:xfrm>
          <a:prstGeom prst="line">
            <a:avLst/>
          </a:prstGeom>
          <a:noFill/>
          <a:ln w="22225">
            <a:solidFill>
              <a:srgbClr val="3A5BC7"/>
            </a:solidFill>
            <a:prstDash val="solid"/>
          </a:ln>
        </p:spPr>
      </p:sp>
      <p:sp>
        <p:nvSpPr>
          <p:cNvPr id="6" name="Shape 4"/>
          <p:cNvSpPr/>
          <p:nvPr/>
        </p:nvSpPr>
        <p:spPr>
          <a:xfrm>
            <a:off x="1426464" y="548640"/>
            <a:ext cx="219456" cy="100584"/>
          </a:xfrm>
          <a:prstGeom prst="line">
            <a:avLst/>
          </a:prstGeom>
          <a:noFill/>
          <a:ln w="22225">
            <a:solidFill>
              <a:srgbClr val="3A5BC7"/>
            </a:solidFill>
            <a:prstDash val="solid"/>
          </a:ln>
        </p:spPr>
      </p:sp>
      <p:sp>
        <p:nvSpPr>
          <p:cNvPr id="7" name="Shape 5"/>
          <p:cNvSpPr/>
          <p:nvPr/>
        </p:nvSpPr>
        <p:spPr>
          <a:xfrm flipV="1">
            <a:off x="1645920" y="548640"/>
            <a:ext cx="219456" cy="100584"/>
          </a:xfrm>
          <a:prstGeom prst="line">
            <a:avLst/>
          </a:prstGeom>
          <a:noFill/>
          <a:ln w="22225">
            <a:solidFill>
              <a:srgbClr val="3A5BC7"/>
            </a:solidFill>
            <a:prstDash val="solid"/>
          </a:ln>
        </p:spPr>
      </p:sp>
      <p:sp>
        <p:nvSpPr>
          <p:cNvPr id="8" name="Shape 6"/>
          <p:cNvSpPr/>
          <p:nvPr/>
        </p:nvSpPr>
        <p:spPr>
          <a:xfrm>
            <a:off x="1865376" y="548640"/>
            <a:ext cx="219456" cy="100584"/>
          </a:xfrm>
          <a:prstGeom prst="line">
            <a:avLst/>
          </a:prstGeom>
          <a:noFill/>
          <a:ln w="22225">
            <a:solidFill>
              <a:srgbClr val="3A5BC7"/>
            </a:solidFill>
            <a:prstDash val="solid"/>
          </a:ln>
        </p:spPr>
      </p:sp>
      <p:sp>
        <p:nvSpPr>
          <p:cNvPr id="9" name="Shape 7"/>
          <p:cNvSpPr/>
          <p:nvPr/>
        </p:nvSpPr>
        <p:spPr>
          <a:xfrm flipV="1">
            <a:off x="2084832" y="548640"/>
            <a:ext cx="219456" cy="100584"/>
          </a:xfrm>
          <a:prstGeom prst="line">
            <a:avLst/>
          </a:prstGeom>
          <a:noFill/>
          <a:ln w="22225">
            <a:solidFill>
              <a:srgbClr val="3A5BC7"/>
            </a:solidFill>
            <a:prstDash val="solid"/>
          </a:ln>
        </p:spPr>
      </p:sp>
      <p:sp>
        <p:nvSpPr>
          <p:cNvPr id="10" name="Shape 8"/>
          <p:cNvSpPr/>
          <p:nvPr/>
        </p:nvSpPr>
        <p:spPr>
          <a:xfrm>
            <a:off x="9997135" y="6035040"/>
            <a:ext cx="219456" cy="100584"/>
          </a:xfrm>
          <a:prstGeom prst="line">
            <a:avLst/>
          </a:prstGeom>
          <a:noFill/>
          <a:ln w="22225">
            <a:solidFill>
              <a:srgbClr val="8B6F47"/>
            </a:solidFill>
            <a:prstDash val="solid"/>
          </a:ln>
        </p:spPr>
      </p:sp>
      <p:sp>
        <p:nvSpPr>
          <p:cNvPr id="11" name="Shape 9"/>
          <p:cNvSpPr/>
          <p:nvPr/>
        </p:nvSpPr>
        <p:spPr>
          <a:xfrm flipV="1">
            <a:off x="10216591" y="6035040"/>
            <a:ext cx="219456" cy="100584"/>
          </a:xfrm>
          <a:prstGeom prst="line">
            <a:avLst/>
          </a:prstGeom>
          <a:noFill/>
          <a:ln w="22225">
            <a:solidFill>
              <a:srgbClr val="8B6F47"/>
            </a:solidFill>
            <a:prstDash val="solid"/>
          </a:ln>
        </p:spPr>
      </p:sp>
      <p:sp>
        <p:nvSpPr>
          <p:cNvPr id="12" name="Shape 10"/>
          <p:cNvSpPr/>
          <p:nvPr/>
        </p:nvSpPr>
        <p:spPr>
          <a:xfrm>
            <a:off x="10436047" y="6035040"/>
            <a:ext cx="219456" cy="100584"/>
          </a:xfrm>
          <a:prstGeom prst="line">
            <a:avLst/>
          </a:prstGeom>
          <a:noFill/>
          <a:ln w="22225">
            <a:solidFill>
              <a:srgbClr val="8B6F47"/>
            </a:solidFill>
            <a:prstDash val="solid"/>
          </a:ln>
        </p:spPr>
      </p:sp>
      <p:sp>
        <p:nvSpPr>
          <p:cNvPr id="13" name="Shape 11"/>
          <p:cNvSpPr/>
          <p:nvPr/>
        </p:nvSpPr>
        <p:spPr>
          <a:xfrm flipV="1">
            <a:off x="10655503" y="6035040"/>
            <a:ext cx="219456" cy="100584"/>
          </a:xfrm>
          <a:prstGeom prst="line">
            <a:avLst/>
          </a:prstGeom>
          <a:noFill/>
          <a:ln w="22225">
            <a:solidFill>
              <a:srgbClr val="8B6F47"/>
            </a:solidFill>
            <a:prstDash val="solid"/>
          </a:ln>
        </p:spPr>
      </p:sp>
      <p:sp>
        <p:nvSpPr>
          <p:cNvPr id="14" name="Shape 12"/>
          <p:cNvSpPr/>
          <p:nvPr/>
        </p:nvSpPr>
        <p:spPr>
          <a:xfrm>
            <a:off x="10874959" y="6035040"/>
            <a:ext cx="219456" cy="100584"/>
          </a:xfrm>
          <a:prstGeom prst="line">
            <a:avLst/>
          </a:prstGeom>
          <a:noFill/>
          <a:ln w="22225">
            <a:solidFill>
              <a:srgbClr val="8B6F47"/>
            </a:solidFill>
            <a:prstDash val="solid"/>
          </a:ln>
        </p:spPr>
      </p:sp>
      <p:sp>
        <p:nvSpPr>
          <p:cNvPr id="15" name="Shape 13"/>
          <p:cNvSpPr/>
          <p:nvPr/>
        </p:nvSpPr>
        <p:spPr>
          <a:xfrm flipV="1">
            <a:off x="11094415" y="6035040"/>
            <a:ext cx="219456" cy="100584"/>
          </a:xfrm>
          <a:prstGeom prst="line">
            <a:avLst/>
          </a:prstGeom>
          <a:noFill/>
          <a:ln w="22225">
            <a:solidFill>
              <a:srgbClr val="8B6F47"/>
            </a:solidFill>
            <a:prstDash val="solid"/>
          </a:ln>
        </p:spPr>
      </p:sp>
      <p:sp>
        <p:nvSpPr>
          <p:cNvPr id="16" name="Shape 14"/>
          <p:cNvSpPr/>
          <p:nvPr/>
        </p:nvSpPr>
        <p:spPr>
          <a:xfrm>
            <a:off x="11313871" y="6035040"/>
            <a:ext cx="219456" cy="100584"/>
          </a:xfrm>
          <a:prstGeom prst="line">
            <a:avLst/>
          </a:prstGeom>
          <a:noFill/>
          <a:ln w="22225">
            <a:solidFill>
              <a:srgbClr val="8B6F47"/>
            </a:solidFill>
            <a:prstDash val="solid"/>
          </a:ln>
        </p:spPr>
      </p:sp>
      <p:sp>
        <p:nvSpPr>
          <p:cNvPr id="17" name="Shape 15"/>
          <p:cNvSpPr/>
          <p:nvPr/>
        </p:nvSpPr>
        <p:spPr>
          <a:xfrm flipV="1">
            <a:off x="11533327" y="6035040"/>
            <a:ext cx="219456" cy="100584"/>
          </a:xfrm>
          <a:prstGeom prst="line">
            <a:avLst/>
          </a:prstGeom>
          <a:noFill/>
          <a:ln w="22225">
            <a:solidFill>
              <a:srgbClr val="8B6F47"/>
            </a:solidFill>
            <a:prstDash val="solid"/>
          </a:ln>
        </p:spPr>
      </p:sp>
      <p:sp>
        <p:nvSpPr>
          <p:cNvPr id="18" name="Text 16"/>
          <p:cNvSpPr txBox="1"/>
          <p:nvPr/>
        </p:nvSpPr>
        <p:spPr>
          <a:xfrm>
            <a:off x="822960" y="1234440"/>
            <a:ext cx="10545775" cy="365760"/>
          </a:xfrm>
          <a:prstGeom prst="rect">
            <a:avLst/>
          </a:prstGeom>
          <a:noFill/>
          <a:ln/>
        </p:spPr>
        <p:txBody>
          <a:bodyPr wrap="square" lIns="0" tIns="0" rIns="0" bIns="0" rtlCol="0" anchor="ctr"/>
          <a:lstStyle/>
          <a:p>
            <a:pPr indent="0" marL="0">
              <a:buNone/>
            </a:pPr>
            <a:r>
              <a:rPr lang="en-US" sz="1300" b="1" spc="300" kern="0" dirty="0">
                <a:solidFill>
                  <a:srgbClr val="9FB3EE"/>
                </a:solidFill>
                <a:latin typeface="Calibri" pitchFamily="34" charset="0"/>
                <a:ea typeface="Calibri" pitchFamily="34" charset="-122"/>
                <a:cs typeface="Calibri" pitchFamily="34" charset="-120"/>
              </a:rPr>
              <a:t>SICBMA  ·  COIMBATORE</a:t>
            </a:r>
            <a:endParaRPr lang="en-US" sz="1300" dirty="0"/>
          </a:p>
        </p:txBody>
      </p:sp>
      <p:sp>
        <p:nvSpPr>
          <p:cNvPr id="19" name="Text 17"/>
          <p:cNvSpPr txBox="1"/>
          <p:nvPr/>
        </p:nvSpPr>
        <p:spPr>
          <a:xfrm>
            <a:off x="822960" y="1737360"/>
            <a:ext cx="10545775" cy="2377440"/>
          </a:xfrm>
          <a:prstGeom prst="rect">
            <a:avLst/>
          </a:prstGeom>
          <a:noFill/>
          <a:ln/>
        </p:spPr>
        <p:txBody>
          <a:bodyPr wrap="square" lIns="0" tIns="0" rIns="0" bIns="0" rtlCol="0" anchor="ctr"/>
          <a:lstStyle/>
          <a:p>
            <a:pPr indent="0" marL="0">
              <a:lnSpc>
                <a:spcPct val="105000"/>
              </a:lnSpc>
              <a:buNone/>
            </a:pPr>
            <a:r>
              <a:rPr lang="en-US" sz="4200" b="1" dirty="0">
                <a:solidFill>
                  <a:srgbClr val="FFFFFF"/>
                </a:solidFill>
                <a:latin typeface="Cambria" pitchFamily="34" charset="0"/>
                <a:ea typeface="Cambria" pitchFamily="34" charset="-122"/>
                <a:cs typeface="Cambria" pitchFamily="34" charset="-120"/>
              </a:rPr>
              <a:t>What If Every Packaging Company</a:t>
            </a:r>
            <a:endParaRPr lang="en-US" sz="4200" dirty="0"/>
          </a:p>
          <a:p>
            <a:pPr indent="0" marL="0">
              <a:lnSpc>
                <a:spcPct val="105000"/>
              </a:lnSpc>
              <a:buNone/>
            </a:pPr>
            <a:r>
              <a:rPr lang="en-US" sz="4200" b="1" dirty="0">
                <a:solidFill>
                  <a:srgbClr val="FFFFFF"/>
                </a:solidFill>
                <a:latin typeface="Cambria" pitchFamily="34" charset="0"/>
                <a:ea typeface="Cambria" pitchFamily="34" charset="-122"/>
                <a:cs typeface="Cambria" pitchFamily="34" charset="-120"/>
              </a:rPr>
              <a:t>Could Hire an AI Employee in Every Department?</a:t>
            </a:r>
            <a:endParaRPr lang="en-US" sz="4200" dirty="0"/>
          </a:p>
        </p:txBody>
      </p:sp>
      <p:sp>
        <p:nvSpPr>
          <p:cNvPr id="20" name="Text 18"/>
          <p:cNvSpPr txBox="1"/>
          <p:nvPr/>
        </p:nvSpPr>
        <p:spPr>
          <a:xfrm>
            <a:off x="822960" y="4160520"/>
            <a:ext cx="10545775" cy="548640"/>
          </a:xfrm>
          <a:prstGeom prst="rect">
            <a:avLst/>
          </a:prstGeom>
          <a:noFill/>
          <a:ln/>
        </p:spPr>
        <p:txBody>
          <a:bodyPr wrap="square" lIns="0" tIns="0" rIns="0" bIns="0" rtlCol="0" anchor="ctr"/>
          <a:lstStyle/>
          <a:p>
            <a:pPr indent="0" marL="0">
              <a:buNone/>
            </a:pPr>
            <a:r>
              <a:rPr lang="en-US" sz="1800" i="1" dirty="0">
                <a:solidFill>
                  <a:srgbClr val="C9A87C"/>
                </a:solidFill>
                <a:latin typeface="Calibri" pitchFamily="34" charset="0"/>
                <a:ea typeface="Calibri" pitchFamily="34" charset="-122"/>
                <a:cs typeface="Calibri" pitchFamily="34" charset="-120"/>
              </a:rPr>
              <a:t>From AI as a chatbot to AI as a digital workforce for packaging.</a:t>
            </a:r>
            <a:endParaRPr lang="en-US" sz="1800" dirty="0"/>
          </a:p>
        </p:txBody>
      </p:sp>
      <p:sp>
        <p:nvSpPr>
          <p:cNvPr id="21" name="Shape 19"/>
          <p:cNvSpPr/>
          <p:nvPr/>
        </p:nvSpPr>
        <p:spPr>
          <a:xfrm>
            <a:off x="822960" y="4892040"/>
            <a:ext cx="1828800" cy="0"/>
          </a:xfrm>
          <a:prstGeom prst="line">
            <a:avLst/>
          </a:prstGeom>
          <a:noFill/>
          <a:ln w="31750">
            <a:solidFill>
              <a:srgbClr val="1A4FD6"/>
            </a:solidFill>
            <a:prstDash val="solid"/>
          </a:ln>
        </p:spPr>
      </p:sp>
      <p:sp>
        <p:nvSpPr>
          <p:cNvPr id="22" name="Text 20"/>
          <p:cNvSpPr txBox="1"/>
          <p:nvPr/>
        </p:nvSpPr>
        <p:spPr>
          <a:xfrm>
            <a:off x="822960" y="6035040"/>
            <a:ext cx="7315200" cy="365760"/>
          </a:xfrm>
          <a:prstGeom prst="rect">
            <a:avLst/>
          </a:prstGeom>
          <a:noFill/>
          <a:ln/>
        </p:spPr>
        <p:txBody>
          <a:bodyPr wrap="square" lIns="0" tIns="0" rIns="0" bIns="0" rtlCol="0" anchor="ctr"/>
          <a:lstStyle/>
          <a:p>
            <a:pPr indent="0" marL="0">
              <a:buNone/>
            </a:pPr>
            <a:r>
              <a:rPr lang="en-US" sz="1300" dirty="0">
                <a:solidFill>
                  <a:srgbClr val="B8B5AE"/>
                </a:solidFill>
                <a:latin typeface="Calibri" pitchFamily="34" charset="0"/>
                <a:ea typeface="Calibri" pitchFamily="34" charset="-122"/>
                <a:cs typeface="Calibri" pitchFamily="34" charset="-120"/>
              </a:rPr>
              <a:t>Karunakaran  ·  Founder, CorruFlow</a:t>
            </a:r>
            <a:endParaRPr lang="en-US" sz="1300" dirty="0"/>
          </a:p>
        </p:txBody>
      </p:sp>
      <p:sp>
        <p:nvSpPr>
          <p:cNvPr id="24" name="Text 21"/>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6A675F"/>
                </a:solidFill>
                <a:latin typeface="Calibri" pitchFamily="34" charset="0"/>
                <a:ea typeface="Calibri" pitchFamily="34" charset="-122"/>
                <a:cs typeface="Calibri" pitchFamily="34" charset="-120"/>
              </a:rPr>
              <a:t>01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WHERE EVERY ORDER BEGINS</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200" b="1" dirty="0">
                <a:solidFill>
                  <a:srgbClr val="1A1917"/>
                </a:solidFill>
                <a:latin typeface="Cambria" pitchFamily="34" charset="0"/>
                <a:ea typeface="Cambria" pitchFamily="34" charset="-122"/>
                <a:cs typeface="Cambria" pitchFamily="34" charset="-120"/>
              </a:rPr>
              <a:t>Start With Your Own Factory</a:t>
            </a:r>
            <a:endParaRPr lang="en-US" sz="3200" dirty="0"/>
          </a:p>
        </p:txBody>
      </p:sp>
      <p:sp>
        <p:nvSpPr>
          <p:cNvPr id="4" name="Shape 2"/>
          <p:cNvSpPr/>
          <p:nvPr/>
        </p:nvSpPr>
        <p:spPr>
          <a:xfrm>
            <a:off x="548640" y="1600200"/>
            <a:ext cx="2087209" cy="777240"/>
          </a:xfrm>
          <a:prstGeom prst="roundRect">
            <a:avLst>
              <a:gd name="adj" fmla="val 9412"/>
            </a:avLst>
          </a:prstGeom>
          <a:solidFill>
            <a:srgbClr val="EFE6D6"/>
          </a:solidFill>
          <a:ln w="12700">
            <a:solidFill>
              <a:srgbClr val="8B6F47"/>
            </a:solidFill>
            <a:prstDash val="solid"/>
          </a:ln>
        </p:spPr>
      </p:sp>
      <p:sp>
        <p:nvSpPr>
          <p:cNvPr id="5" name="Text 3"/>
          <p:cNvSpPr txBox="1"/>
          <p:nvPr/>
        </p:nvSpPr>
        <p:spPr>
          <a:xfrm>
            <a:off x="603504" y="1600200"/>
            <a:ext cx="1977481" cy="7772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Customer</a:t>
            </a:r>
            <a:endParaRPr lang="en-US" sz="1200" dirty="0"/>
          </a:p>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Enquiry</a:t>
            </a:r>
            <a:endParaRPr lang="en-US" sz="1200" dirty="0"/>
          </a:p>
        </p:txBody>
      </p:sp>
      <p:sp>
        <p:nvSpPr>
          <p:cNvPr id="6" name="Shape 4"/>
          <p:cNvSpPr/>
          <p:nvPr/>
        </p:nvSpPr>
        <p:spPr>
          <a:xfrm>
            <a:off x="2654137" y="1943100"/>
            <a:ext cx="128016" cy="128016"/>
          </a:xfrm>
          <a:prstGeom prst="rightArrow">
            <a:avLst/>
          </a:prstGeom>
          <a:solidFill>
            <a:srgbClr val="9B988E"/>
          </a:solidFill>
          <a:ln/>
        </p:spPr>
      </p:sp>
      <p:sp>
        <p:nvSpPr>
          <p:cNvPr id="7" name="Shape 5"/>
          <p:cNvSpPr/>
          <p:nvPr/>
        </p:nvSpPr>
        <p:spPr>
          <a:xfrm>
            <a:off x="2800441" y="1600200"/>
            <a:ext cx="2087209" cy="777240"/>
          </a:xfrm>
          <a:prstGeom prst="roundRect">
            <a:avLst>
              <a:gd name="adj" fmla="val 9412"/>
            </a:avLst>
          </a:prstGeom>
          <a:solidFill>
            <a:srgbClr val="EFE6D6"/>
          </a:solidFill>
          <a:ln w="12700">
            <a:solidFill>
              <a:srgbClr val="8B6F47"/>
            </a:solidFill>
            <a:prstDash val="solid"/>
          </a:ln>
        </p:spPr>
      </p:sp>
      <p:sp>
        <p:nvSpPr>
          <p:cNvPr id="8" name="Text 6"/>
          <p:cNvSpPr txBox="1"/>
          <p:nvPr/>
        </p:nvSpPr>
        <p:spPr>
          <a:xfrm>
            <a:off x="2855305" y="1600200"/>
            <a:ext cx="1977481" cy="7772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Sales</a:t>
            </a:r>
            <a:endParaRPr lang="en-US" sz="1200" dirty="0"/>
          </a:p>
        </p:txBody>
      </p:sp>
      <p:sp>
        <p:nvSpPr>
          <p:cNvPr id="9" name="Shape 7"/>
          <p:cNvSpPr/>
          <p:nvPr/>
        </p:nvSpPr>
        <p:spPr>
          <a:xfrm>
            <a:off x="4905939" y="1943100"/>
            <a:ext cx="128016" cy="128016"/>
          </a:xfrm>
          <a:prstGeom prst="rightArrow">
            <a:avLst/>
          </a:prstGeom>
          <a:solidFill>
            <a:srgbClr val="9B988E"/>
          </a:solidFill>
          <a:ln/>
        </p:spPr>
      </p:sp>
      <p:sp>
        <p:nvSpPr>
          <p:cNvPr id="10" name="Shape 8"/>
          <p:cNvSpPr/>
          <p:nvPr/>
        </p:nvSpPr>
        <p:spPr>
          <a:xfrm>
            <a:off x="5052243" y="1600200"/>
            <a:ext cx="2087209" cy="777240"/>
          </a:xfrm>
          <a:prstGeom prst="roundRect">
            <a:avLst>
              <a:gd name="adj" fmla="val 9412"/>
            </a:avLst>
          </a:prstGeom>
          <a:solidFill>
            <a:srgbClr val="EFE6D6"/>
          </a:solidFill>
          <a:ln w="12700">
            <a:solidFill>
              <a:srgbClr val="8B6F47"/>
            </a:solidFill>
            <a:prstDash val="solid"/>
          </a:ln>
        </p:spPr>
      </p:sp>
      <p:sp>
        <p:nvSpPr>
          <p:cNvPr id="11" name="Text 9"/>
          <p:cNvSpPr txBox="1"/>
          <p:nvPr/>
        </p:nvSpPr>
        <p:spPr>
          <a:xfrm>
            <a:off x="5107107" y="1600200"/>
            <a:ext cx="1977481" cy="7772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Estimation</a:t>
            </a:r>
            <a:endParaRPr lang="en-US" sz="1200" dirty="0"/>
          </a:p>
        </p:txBody>
      </p:sp>
      <p:sp>
        <p:nvSpPr>
          <p:cNvPr id="12" name="Shape 10"/>
          <p:cNvSpPr/>
          <p:nvPr/>
        </p:nvSpPr>
        <p:spPr>
          <a:xfrm>
            <a:off x="7157740" y="1943100"/>
            <a:ext cx="128016" cy="128016"/>
          </a:xfrm>
          <a:prstGeom prst="rightArrow">
            <a:avLst/>
          </a:prstGeom>
          <a:solidFill>
            <a:srgbClr val="9B988E"/>
          </a:solidFill>
          <a:ln/>
        </p:spPr>
      </p:sp>
      <p:sp>
        <p:nvSpPr>
          <p:cNvPr id="13" name="Shape 11"/>
          <p:cNvSpPr/>
          <p:nvPr/>
        </p:nvSpPr>
        <p:spPr>
          <a:xfrm>
            <a:off x="7304044" y="1600200"/>
            <a:ext cx="2087209" cy="777240"/>
          </a:xfrm>
          <a:prstGeom prst="roundRect">
            <a:avLst>
              <a:gd name="adj" fmla="val 9412"/>
            </a:avLst>
          </a:prstGeom>
          <a:solidFill>
            <a:srgbClr val="EFE6D6"/>
          </a:solidFill>
          <a:ln w="12700">
            <a:solidFill>
              <a:srgbClr val="8B6F47"/>
            </a:solidFill>
            <a:prstDash val="solid"/>
          </a:ln>
        </p:spPr>
      </p:sp>
      <p:sp>
        <p:nvSpPr>
          <p:cNvPr id="14" name="Text 12"/>
          <p:cNvSpPr txBox="1"/>
          <p:nvPr/>
        </p:nvSpPr>
        <p:spPr>
          <a:xfrm>
            <a:off x="7358908" y="1600200"/>
            <a:ext cx="1977481" cy="7772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Design /</a:t>
            </a:r>
            <a:endParaRPr lang="en-US" sz="1200" dirty="0"/>
          </a:p>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Engineering</a:t>
            </a:r>
            <a:endParaRPr lang="en-US" sz="1200" dirty="0"/>
          </a:p>
        </p:txBody>
      </p:sp>
      <p:sp>
        <p:nvSpPr>
          <p:cNvPr id="15" name="Shape 13"/>
          <p:cNvSpPr/>
          <p:nvPr/>
        </p:nvSpPr>
        <p:spPr>
          <a:xfrm>
            <a:off x="9409542" y="1943100"/>
            <a:ext cx="128016" cy="128016"/>
          </a:xfrm>
          <a:prstGeom prst="rightArrow">
            <a:avLst/>
          </a:prstGeom>
          <a:solidFill>
            <a:srgbClr val="9B988E"/>
          </a:solidFill>
          <a:ln/>
        </p:spPr>
      </p:sp>
      <p:sp>
        <p:nvSpPr>
          <p:cNvPr id="16" name="Shape 14"/>
          <p:cNvSpPr/>
          <p:nvPr/>
        </p:nvSpPr>
        <p:spPr>
          <a:xfrm>
            <a:off x="9555846" y="1600200"/>
            <a:ext cx="2087209" cy="777240"/>
          </a:xfrm>
          <a:prstGeom prst="roundRect">
            <a:avLst>
              <a:gd name="adj" fmla="val 9412"/>
            </a:avLst>
          </a:prstGeom>
          <a:solidFill>
            <a:srgbClr val="EFE6D6"/>
          </a:solidFill>
          <a:ln w="12700">
            <a:solidFill>
              <a:srgbClr val="8B6F47"/>
            </a:solidFill>
            <a:prstDash val="solid"/>
          </a:ln>
        </p:spPr>
      </p:sp>
      <p:sp>
        <p:nvSpPr>
          <p:cNvPr id="17" name="Text 15"/>
          <p:cNvSpPr txBox="1"/>
          <p:nvPr/>
        </p:nvSpPr>
        <p:spPr>
          <a:xfrm>
            <a:off x="9610710" y="1600200"/>
            <a:ext cx="1977481" cy="7772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Purchase</a:t>
            </a:r>
            <a:endParaRPr lang="en-US" sz="1200" dirty="0"/>
          </a:p>
        </p:txBody>
      </p:sp>
      <p:sp>
        <p:nvSpPr>
          <p:cNvPr id="18" name="Shape 16"/>
          <p:cNvSpPr/>
          <p:nvPr/>
        </p:nvSpPr>
        <p:spPr>
          <a:xfrm>
            <a:off x="548640" y="2880360"/>
            <a:ext cx="2087209" cy="777240"/>
          </a:xfrm>
          <a:prstGeom prst="roundRect">
            <a:avLst>
              <a:gd name="adj" fmla="val 9412"/>
            </a:avLst>
          </a:prstGeom>
          <a:solidFill>
            <a:srgbClr val="EEF2FD"/>
          </a:solidFill>
          <a:ln w="12700">
            <a:solidFill>
              <a:srgbClr val="1A4FD6"/>
            </a:solidFill>
            <a:prstDash val="solid"/>
          </a:ln>
        </p:spPr>
      </p:sp>
      <p:sp>
        <p:nvSpPr>
          <p:cNvPr id="19" name="Text 17"/>
          <p:cNvSpPr txBox="1"/>
          <p:nvPr/>
        </p:nvSpPr>
        <p:spPr>
          <a:xfrm>
            <a:off x="603504" y="2880360"/>
            <a:ext cx="1977481" cy="7772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Production</a:t>
            </a:r>
            <a:endParaRPr lang="en-US" sz="1200" dirty="0"/>
          </a:p>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Planning</a:t>
            </a:r>
            <a:endParaRPr lang="en-US" sz="1200" dirty="0"/>
          </a:p>
        </p:txBody>
      </p:sp>
      <p:sp>
        <p:nvSpPr>
          <p:cNvPr id="20" name="Shape 18"/>
          <p:cNvSpPr/>
          <p:nvPr/>
        </p:nvSpPr>
        <p:spPr>
          <a:xfrm>
            <a:off x="2654137" y="3223260"/>
            <a:ext cx="128016" cy="128016"/>
          </a:xfrm>
          <a:prstGeom prst="rightArrow">
            <a:avLst/>
          </a:prstGeom>
          <a:solidFill>
            <a:srgbClr val="9B988E"/>
          </a:solidFill>
          <a:ln/>
        </p:spPr>
      </p:sp>
      <p:sp>
        <p:nvSpPr>
          <p:cNvPr id="21" name="Shape 19"/>
          <p:cNvSpPr/>
          <p:nvPr/>
        </p:nvSpPr>
        <p:spPr>
          <a:xfrm>
            <a:off x="2800441" y="2880360"/>
            <a:ext cx="2087209" cy="777240"/>
          </a:xfrm>
          <a:prstGeom prst="roundRect">
            <a:avLst>
              <a:gd name="adj" fmla="val 9412"/>
            </a:avLst>
          </a:prstGeom>
          <a:solidFill>
            <a:srgbClr val="EEF2FD"/>
          </a:solidFill>
          <a:ln w="12700">
            <a:solidFill>
              <a:srgbClr val="1A4FD6"/>
            </a:solidFill>
            <a:prstDash val="solid"/>
          </a:ln>
        </p:spPr>
      </p:sp>
      <p:sp>
        <p:nvSpPr>
          <p:cNvPr id="22" name="Text 20"/>
          <p:cNvSpPr txBox="1"/>
          <p:nvPr/>
        </p:nvSpPr>
        <p:spPr>
          <a:xfrm>
            <a:off x="2855305" y="2880360"/>
            <a:ext cx="1977481" cy="7772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Manufacturing</a:t>
            </a:r>
            <a:endParaRPr lang="en-US" sz="1200" dirty="0"/>
          </a:p>
        </p:txBody>
      </p:sp>
      <p:sp>
        <p:nvSpPr>
          <p:cNvPr id="23" name="Shape 21"/>
          <p:cNvSpPr/>
          <p:nvPr/>
        </p:nvSpPr>
        <p:spPr>
          <a:xfrm>
            <a:off x="4905939" y="3223260"/>
            <a:ext cx="128016" cy="128016"/>
          </a:xfrm>
          <a:prstGeom prst="rightArrow">
            <a:avLst/>
          </a:prstGeom>
          <a:solidFill>
            <a:srgbClr val="9B988E"/>
          </a:solidFill>
          <a:ln/>
        </p:spPr>
      </p:sp>
      <p:sp>
        <p:nvSpPr>
          <p:cNvPr id="24" name="Shape 22"/>
          <p:cNvSpPr/>
          <p:nvPr/>
        </p:nvSpPr>
        <p:spPr>
          <a:xfrm>
            <a:off x="5052243" y="2880360"/>
            <a:ext cx="2087209" cy="777240"/>
          </a:xfrm>
          <a:prstGeom prst="roundRect">
            <a:avLst>
              <a:gd name="adj" fmla="val 9412"/>
            </a:avLst>
          </a:prstGeom>
          <a:solidFill>
            <a:srgbClr val="EEF2FD"/>
          </a:solidFill>
          <a:ln w="12700">
            <a:solidFill>
              <a:srgbClr val="1A4FD6"/>
            </a:solidFill>
            <a:prstDash val="solid"/>
          </a:ln>
        </p:spPr>
      </p:sp>
      <p:sp>
        <p:nvSpPr>
          <p:cNvPr id="25" name="Text 23"/>
          <p:cNvSpPr txBox="1"/>
          <p:nvPr/>
        </p:nvSpPr>
        <p:spPr>
          <a:xfrm>
            <a:off x="5107107" y="2880360"/>
            <a:ext cx="1977481" cy="7772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Quality</a:t>
            </a:r>
            <a:endParaRPr lang="en-US" sz="1200" dirty="0"/>
          </a:p>
        </p:txBody>
      </p:sp>
      <p:sp>
        <p:nvSpPr>
          <p:cNvPr id="26" name="Shape 24"/>
          <p:cNvSpPr/>
          <p:nvPr/>
        </p:nvSpPr>
        <p:spPr>
          <a:xfrm>
            <a:off x="7157740" y="3223260"/>
            <a:ext cx="128016" cy="128016"/>
          </a:xfrm>
          <a:prstGeom prst="rightArrow">
            <a:avLst/>
          </a:prstGeom>
          <a:solidFill>
            <a:srgbClr val="9B988E"/>
          </a:solidFill>
          <a:ln/>
        </p:spPr>
      </p:sp>
      <p:sp>
        <p:nvSpPr>
          <p:cNvPr id="27" name="Shape 25"/>
          <p:cNvSpPr/>
          <p:nvPr/>
        </p:nvSpPr>
        <p:spPr>
          <a:xfrm>
            <a:off x="7304044" y="2880360"/>
            <a:ext cx="2087209" cy="777240"/>
          </a:xfrm>
          <a:prstGeom prst="roundRect">
            <a:avLst>
              <a:gd name="adj" fmla="val 9412"/>
            </a:avLst>
          </a:prstGeom>
          <a:solidFill>
            <a:srgbClr val="EEF2FD"/>
          </a:solidFill>
          <a:ln w="12700">
            <a:solidFill>
              <a:srgbClr val="1A4FD6"/>
            </a:solidFill>
            <a:prstDash val="solid"/>
          </a:ln>
        </p:spPr>
      </p:sp>
      <p:sp>
        <p:nvSpPr>
          <p:cNvPr id="28" name="Text 26"/>
          <p:cNvSpPr txBox="1"/>
          <p:nvPr/>
        </p:nvSpPr>
        <p:spPr>
          <a:xfrm>
            <a:off x="7358908" y="2880360"/>
            <a:ext cx="1977481" cy="7772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Dispatch</a:t>
            </a:r>
            <a:endParaRPr lang="en-US" sz="1200" dirty="0"/>
          </a:p>
        </p:txBody>
      </p:sp>
      <p:sp>
        <p:nvSpPr>
          <p:cNvPr id="29" name="Shape 27"/>
          <p:cNvSpPr/>
          <p:nvPr/>
        </p:nvSpPr>
        <p:spPr>
          <a:xfrm>
            <a:off x="9409542" y="3223260"/>
            <a:ext cx="128016" cy="128016"/>
          </a:xfrm>
          <a:prstGeom prst="rightArrow">
            <a:avLst/>
          </a:prstGeom>
          <a:solidFill>
            <a:srgbClr val="9B988E"/>
          </a:solidFill>
          <a:ln/>
        </p:spPr>
      </p:sp>
      <p:sp>
        <p:nvSpPr>
          <p:cNvPr id="30" name="Shape 28"/>
          <p:cNvSpPr/>
          <p:nvPr/>
        </p:nvSpPr>
        <p:spPr>
          <a:xfrm>
            <a:off x="9555846" y="2880360"/>
            <a:ext cx="2087209" cy="777240"/>
          </a:xfrm>
          <a:prstGeom prst="roundRect">
            <a:avLst>
              <a:gd name="adj" fmla="val 9412"/>
            </a:avLst>
          </a:prstGeom>
          <a:solidFill>
            <a:srgbClr val="EEF2FD"/>
          </a:solidFill>
          <a:ln w="12700">
            <a:solidFill>
              <a:srgbClr val="1A4FD6"/>
            </a:solidFill>
            <a:prstDash val="solid"/>
          </a:ln>
        </p:spPr>
      </p:sp>
      <p:sp>
        <p:nvSpPr>
          <p:cNvPr id="31" name="Text 29"/>
          <p:cNvSpPr txBox="1"/>
          <p:nvPr/>
        </p:nvSpPr>
        <p:spPr>
          <a:xfrm>
            <a:off x="9610710" y="2880360"/>
            <a:ext cx="1977481" cy="7772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Accounts</a:t>
            </a:r>
            <a:endParaRPr lang="en-US" sz="1200" dirty="0"/>
          </a:p>
        </p:txBody>
      </p:sp>
      <p:sp>
        <p:nvSpPr>
          <p:cNvPr id="32" name="Shape 30"/>
          <p:cNvSpPr/>
          <p:nvPr/>
        </p:nvSpPr>
        <p:spPr>
          <a:xfrm>
            <a:off x="10544586" y="2432304"/>
            <a:ext cx="128016" cy="365760"/>
          </a:xfrm>
          <a:prstGeom prst="downArrow">
            <a:avLst/>
          </a:prstGeom>
          <a:solidFill>
            <a:srgbClr val="9B988E"/>
          </a:solidFill>
          <a:ln/>
        </p:spPr>
      </p:sp>
      <p:sp>
        <p:nvSpPr>
          <p:cNvPr id="33" name="Shape 31"/>
          <p:cNvSpPr/>
          <p:nvPr/>
        </p:nvSpPr>
        <p:spPr>
          <a:xfrm>
            <a:off x="1592245" y="2615184"/>
            <a:ext cx="9007206" cy="0"/>
          </a:xfrm>
          <a:prstGeom prst="line">
            <a:avLst/>
          </a:prstGeom>
          <a:noFill/>
          <a:ln w="15875">
            <a:solidFill>
              <a:srgbClr val="9B988E"/>
            </a:solidFill>
            <a:prstDash val="dash"/>
          </a:ln>
        </p:spPr>
      </p:sp>
      <p:sp>
        <p:nvSpPr>
          <p:cNvPr id="34" name="Text 32"/>
          <p:cNvSpPr txBox="1"/>
          <p:nvPr/>
        </p:nvSpPr>
        <p:spPr>
          <a:xfrm>
            <a:off x="548640" y="4160520"/>
            <a:ext cx="11094415" cy="914400"/>
          </a:xfrm>
          <a:prstGeom prst="rect">
            <a:avLst/>
          </a:prstGeom>
          <a:noFill/>
          <a:ln/>
        </p:spPr>
        <p:txBody>
          <a:bodyPr wrap="square" lIns="0" tIns="0" rIns="0" bIns="0" rtlCol="0" anchor="t"/>
          <a:lstStyle/>
          <a:p>
            <a:pPr algn="l" marL="342900" indent="-342900">
              <a:lnSpc>
                <a:spcPct val="108000"/>
              </a:lnSpc>
              <a:spcAft>
                <a:spcPts val="600"/>
              </a:spcAft>
              <a:buSzPct val="100000"/>
              <a:buChar char="•"/>
            </a:pPr>
            <a:r>
              <a:rPr lang="en-US" sz="1600" b="1" dirty="0">
                <a:solidFill>
                  <a:srgbClr val="1A1917"/>
                </a:solidFill>
                <a:latin typeface="Calibri" pitchFamily="34" charset="0"/>
                <a:ea typeface="Calibri" pitchFamily="34" charset="-122"/>
                <a:cs typeface="Calibri" pitchFamily="34" charset="-120"/>
              </a:rPr>
              <a:t>Every step creates information.</a:t>
            </a:r>
            <a:endParaRPr lang="en-US" sz="1600" dirty="0"/>
          </a:p>
          <a:p>
            <a:pPr algn="l" marL="342900" indent="-342900">
              <a:lnSpc>
                <a:spcPct val="108000"/>
              </a:lnSpc>
              <a:spcAft>
                <a:spcPts val="600"/>
              </a:spcAft>
              <a:buSzPct val="100000"/>
              <a:buChar char="•"/>
            </a:pPr>
            <a:r>
              <a:rPr lang="en-US" sz="1600" b="1" dirty="0">
                <a:solidFill>
                  <a:srgbClr val="1A1917"/>
                </a:solidFill>
                <a:latin typeface="Calibri" pitchFamily="34" charset="0"/>
                <a:ea typeface="Calibri" pitchFamily="34" charset="-122"/>
                <a:cs typeface="Calibri" pitchFamily="34" charset="-120"/>
              </a:rPr>
              <a:t>Every step requires a decision.</a:t>
            </a:r>
            <a:endParaRPr lang="en-US" sz="1600" dirty="0"/>
          </a:p>
          <a:p>
            <a:pPr algn="l" marL="342900" indent="-342900">
              <a:lnSpc>
                <a:spcPct val="108000"/>
              </a:lnSpc>
              <a:spcAft>
                <a:spcPts val="600"/>
              </a:spcAft>
              <a:buSzPct val="100000"/>
              <a:buChar char="•"/>
            </a:pPr>
            <a:r>
              <a:rPr lang="en-US" sz="1600" b="1" dirty="0">
                <a:solidFill>
                  <a:srgbClr val="1A1917"/>
                </a:solidFill>
                <a:latin typeface="Calibri" pitchFamily="34" charset="0"/>
                <a:ea typeface="Calibri" pitchFamily="34" charset="-122"/>
                <a:cs typeface="Calibri" pitchFamily="34" charset="-120"/>
              </a:rPr>
              <a:t>Every step involves a person.</a:t>
            </a:r>
            <a:endParaRPr lang="en-US" sz="1600" dirty="0"/>
          </a:p>
        </p:txBody>
      </p:sp>
      <p:sp>
        <p:nvSpPr>
          <p:cNvPr id="35" name="Text 33"/>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37" name="Text 34"/>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02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A1917"/>
        </a:solidFill>
      </p:bgPr>
    </p:bg>
    <p:spTree>
      <p:nvGrpSpPr>
        <p:cNvPr id="1" name=""/>
        <p:cNvGrpSpPr/>
        <p:nvPr/>
      </p:nvGrpSpPr>
      <p:grpSpPr>
        <a:xfrm>
          <a:off x="0" y="0"/>
          <a:ext cx="0" cy="0"/>
          <a:chOff x="0" y="0"/>
          <a:chExt cx="0" cy="0"/>
        </a:xfrm>
      </p:grpSpPr>
      <p:sp>
        <p:nvSpPr>
          <p:cNvPr id="2" name="Shape 0"/>
          <p:cNvSpPr/>
          <p:nvPr/>
        </p:nvSpPr>
        <p:spPr>
          <a:xfrm>
            <a:off x="10180015" y="502920"/>
            <a:ext cx="201168" cy="91440"/>
          </a:xfrm>
          <a:prstGeom prst="line">
            <a:avLst/>
          </a:prstGeom>
          <a:noFill/>
          <a:ln w="22225">
            <a:solidFill>
              <a:srgbClr val="8B6F47"/>
            </a:solidFill>
            <a:prstDash val="solid"/>
          </a:ln>
        </p:spPr>
      </p:sp>
      <p:sp>
        <p:nvSpPr>
          <p:cNvPr id="3" name="Shape 1"/>
          <p:cNvSpPr/>
          <p:nvPr/>
        </p:nvSpPr>
        <p:spPr>
          <a:xfrm flipV="1">
            <a:off x="10381183" y="502920"/>
            <a:ext cx="201168" cy="91440"/>
          </a:xfrm>
          <a:prstGeom prst="line">
            <a:avLst/>
          </a:prstGeom>
          <a:noFill/>
          <a:ln w="22225">
            <a:solidFill>
              <a:srgbClr val="8B6F47"/>
            </a:solidFill>
            <a:prstDash val="solid"/>
          </a:ln>
        </p:spPr>
      </p:sp>
      <p:sp>
        <p:nvSpPr>
          <p:cNvPr id="4" name="Shape 2"/>
          <p:cNvSpPr/>
          <p:nvPr/>
        </p:nvSpPr>
        <p:spPr>
          <a:xfrm>
            <a:off x="10582351" y="502920"/>
            <a:ext cx="201168" cy="91440"/>
          </a:xfrm>
          <a:prstGeom prst="line">
            <a:avLst/>
          </a:prstGeom>
          <a:noFill/>
          <a:ln w="22225">
            <a:solidFill>
              <a:srgbClr val="8B6F47"/>
            </a:solidFill>
            <a:prstDash val="solid"/>
          </a:ln>
        </p:spPr>
      </p:sp>
      <p:sp>
        <p:nvSpPr>
          <p:cNvPr id="5" name="Shape 3"/>
          <p:cNvSpPr/>
          <p:nvPr/>
        </p:nvSpPr>
        <p:spPr>
          <a:xfrm flipV="1">
            <a:off x="10783519" y="502920"/>
            <a:ext cx="201168" cy="91440"/>
          </a:xfrm>
          <a:prstGeom prst="line">
            <a:avLst/>
          </a:prstGeom>
          <a:noFill/>
          <a:ln w="22225">
            <a:solidFill>
              <a:srgbClr val="8B6F47"/>
            </a:solidFill>
            <a:prstDash val="solid"/>
          </a:ln>
        </p:spPr>
      </p:sp>
      <p:sp>
        <p:nvSpPr>
          <p:cNvPr id="6" name="Shape 4"/>
          <p:cNvSpPr/>
          <p:nvPr/>
        </p:nvSpPr>
        <p:spPr>
          <a:xfrm>
            <a:off x="10984687" y="502920"/>
            <a:ext cx="201168" cy="91440"/>
          </a:xfrm>
          <a:prstGeom prst="line">
            <a:avLst/>
          </a:prstGeom>
          <a:noFill/>
          <a:ln w="22225">
            <a:solidFill>
              <a:srgbClr val="8B6F47"/>
            </a:solidFill>
            <a:prstDash val="solid"/>
          </a:ln>
        </p:spPr>
      </p:sp>
      <p:sp>
        <p:nvSpPr>
          <p:cNvPr id="7" name="Shape 5"/>
          <p:cNvSpPr/>
          <p:nvPr/>
        </p:nvSpPr>
        <p:spPr>
          <a:xfrm flipV="1">
            <a:off x="11185855" y="502920"/>
            <a:ext cx="201168" cy="91440"/>
          </a:xfrm>
          <a:prstGeom prst="line">
            <a:avLst/>
          </a:prstGeom>
          <a:noFill/>
          <a:ln w="22225">
            <a:solidFill>
              <a:srgbClr val="8B6F47"/>
            </a:solidFill>
            <a:prstDash val="solid"/>
          </a:ln>
        </p:spPr>
      </p:sp>
      <p:sp>
        <p:nvSpPr>
          <p:cNvPr id="8" name="Shape 6"/>
          <p:cNvSpPr/>
          <p:nvPr/>
        </p:nvSpPr>
        <p:spPr>
          <a:xfrm>
            <a:off x="11387023" y="502920"/>
            <a:ext cx="201168" cy="91440"/>
          </a:xfrm>
          <a:prstGeom prst="line">
            <a:avLst/>
          </a:prstGeom>
          <a:noFill/>
          <a:ln w="22225">
            <a:solidFill>
              <a:srgbClr val="8B6F47"/>
            </a:solidFill>
            <a:prstDash val="solid"/>
          </a:ln>
        </p:spPr>
      </p:sp>
      <p:sp>
        <p:nvSpPr>
          <p:cNvPr id="9" name="Text 7"/>
          <p:cNvSpPr txBox="1"/>
          <p:nvPr/>
        </p:nvSpPr>
        <p:spPr>
          <a:xfrm>
            <a:off x="548640" y="548640"/>
            <a:ext cx="11094415" cy="320040"/>
          </a:xfrm>
          <a:prstGeom prst="rect">
            <a:avLst/>
          </a:prstGeom>
          <a:noFill/>
          <a:ln/>
        </p:spPr>
        <p:txBody>
          <a:bodyPr wrap="square" lIns="0" tIns="0" rIns="0" bIns="0" rtlCol="0" anchor="ctr"/>
          <a:lstStyle/>
          <a:p>
            <a:pPr algn="l" indent="0" marL="0">
              <a:buNone/>
            </a:pPr>
            <a:r>
              <a:rPr lang="en-US" sz="1200" b="1" spc="200" kern="0" dirty="0">
                <a:solidFill>
                  <a:srgbClr val="9FB3EE"/>
                </a:solidFill>
                <a:latin typeface="Calibri" pitchFamily="34" charset="0"/>
                <a:ea typeface="Calibri" pitchFamily="34" charset="-122"/>
                <a:cs typeface="Calibri" pitchFamily="34" charset="-120"/>
              </a:rPr>
              <a:t>REFRAMING THE DEBATE</a:t>
            </a:r>
            <a:endParaRPr lang="en-US" sz="1200" dirty="0"/>
          </a:p>
        </p:txBody>
      </p:sp>
      <p:sp>
        <p:nvSpPr>
          <p:cNvPr id="10" name="Text 8"/>
          <p:cNvSpPr txBox="1"/>
          <p:nvPr/>
        </p:nvSpPr>
        <p:spPr>
          <a:xfrm>
            <a:off x="822960" y="1051560"/>
            <a:ext cx="10545775" cy="548640"/>
          </a:xfrm>
          <a:prstGeom prst="rect">
            <a:avLst/>
          </a:prstGeom>
          <a:noFill/>
          <a:ln/>
        </p:spPr>
        <p:txBody>
          <a:bodyPr wrap="square" lIns="0" tIns="0" rIns="0" bIns="0" rtlCol="0" anchor="ctr"/>
          <a:lstStyle/>
          <a:p>
            <a:pPr indent="0" marL="0">
              <a:buNone/>
            </a:pPr>
            <a:r>
              <a:rPr lang="en-US" sz="2200" i="1" dirty="0">
                <a:solidFill>
                  <a:srgbClr val="8A8880"/>
                </a:solidFill>
                <a:latin typeface="Cambria" pitchFamily="34" charset="0"/>
                <a:ea typeface="Cambria" pitchFamily="34" charset="-122"/>
                <a:cs typeface="Cambria" pitchFamily="34" charset="-120"/>
              </a:rPr>
              <a:t>Not:  </a:t>
            </a:r>
            <a:pPr indent="0" marL="0">
              <a:buNone/>
            </a:pPr>
            <a:r>
              <a:rPr lang="en-US" sz="2200" i="1" strike="sngStrike" dirty="0">
                <a:solidFill>
                  <a:srgbClr val="8A8880"/>
                </a:solidFill>
                <a:latin typeface="Cambria" pitchFamily="34" charset="0"/>
                <a:ea typeface="Cambria" pitchFamily="34" charset="-122"/>
                <a:cs typeface="Cambria" pitchFamily="34" charset="-120"/>
              </a:rPr>
              <a:t>“Will AI replace people?”
</a:t>
            </a:r>
            <a:endParaRPr lang="en-US" sz="2200" dirty="0"/>
          </a:p>
        </p:txBody>
      </p:sp>
      <p:sp>
        <p:nvSpPr>
          <p:cNvPr id="11" name="Text 9"/>
          <p:cNvSpPr txBox="1"/>
          <p:nvPr/>
        </p:nvSpPr>
        <p:spPr>
          <a:xfrm>
            <a:off x="822960" y="1600200"/>
            <a:ext cx="10545775" cy="1188720"/>
          </a:xfrm>
          <a:prstGeom prst="rect">
            <a:avLst/>
          </a:prstGeom>
          <a:noFill/>
          <a:ln/>
        </p:spPr>
        <p:txBody>
          <a:bodyPr wrap="square" lIns="0" tIns="0" rIns="0" bIns="0" rtlCol="0" anchor="ctr"/>
          <a:lstStyle/>
          <a:p>
            <a:pPr indent="0" marL="0">
              <a:lnSpc>
                <a:spcPct val="110000"/>
              </a:lnSpc>
              <a:buNone/>
            </a:pPr>
            <a:r>
              <a:rPr lang="en-US" sz="2600" b="1" dirty="0">
                <a:solidFill>
                  <a:srgbClr val="9FB3EE"/>
                </a:solidFill>
                <a:latin typeface="Cambria" pitchFamily="34" charset="0"/>
                <a:ea typeface="Cambria" pitchFamily="34" charset="-122"/>
                <a:cs typeface="Cambria" pitchFamily="34" charset="-120"/>
              </a:rPr>
              <a:t>But:  </a:t>
            </a:r>
            <a:pPr indent="0" marL="0">
              <a:lnSpc>
                <a:spcPct val="110000"/>
              </a:lnSpc>
              <a:buNone/>
            </a:pPr>
            <a:r>
              <a:rPr lang="en-US" sz="2600" b="1" dirty="0">
                <a:solidFill>
                  <a:srgbClr val="FFFFFF"/>
                </a:solidFill>
                <a:latin typeface="Cambria" pitchFamily="34" charset="0"/>
                <a:ea typeface="Cambria" pitchFamily="34" charset="-122"/>
                <a:cs typeface="Cambria" pitchFamily="34" charset="-120"/>
              </a:rPr>
              <a:t>“What work inside our company should never</a:t>
            </a:r>
            <a:endParaRPr lang="en-US" sz="2600" dirty="0"/>
          </a:p>
          <a:p>
            <a:pPr indent="0" marL="0">
              <a:lnSpc>
                <a:spcPct val="110000"/>
              </a:lnSpc>
              <a:buNone/>
            </a:pPr>
            <a:r>
              <a:rPr lang="en-US" sz="2600" b="1" dirty="0">
                <a:solidFill>
                  <a:srgbClr val="FFFFFF"/>
                </a:solidFill>
                <a:latin typeface="Cambria" pitchFamily="34" charset="0"/>
                <a:ea typeface="Cambria" pitchFamily="34" charset="-122"/>
                <a:cs typeface="Cambria" pitchFamily="34" charset="-120"/>
              </a:rPr>
              <a:t>have needed a person to do manually in the first place?”</a:t>
            </a:r>
            <a:endParaRPr lang="en-US" sz="2600" dirty="0"/>
          </a:p>
        </p:txBody>
      </p:sp>
      <p:sp>
        <p:nvSpPr>
          <p:cNvPr id="12" name="Shape 10"/>
          <p:cNvSpPr/>
          <p:nvPr/>
        </p:nvSpPr>
        <p:spPr>
          <a:xfrm>
            <a:off x="822960" y="3246120"/>
            <a:ext cx="3381146" cy="548640"/>
          </a:xfrm>
          <a:prstGeom prst="roundRect">
            <a:avLst>
              <a:gd name="adj" fmla="val 10000"/>
            </a:avLst>
          </a:prstGeom>
          <a:solidFill>
            <a:srgbClr val="241F19"/>
          </a:solidFill>
          <a:ln w="12700">
            <a:solidFill>
              <a:srgbClr val="3A352C"/>
            </a:solidFill>
            <a:prstDash val="solid"/>
          </a:ln>
        </p:spPr>
      </p:sp>
      <p:sp>
        <p:nvSpPr>
          <p:cNvPr id="13" name="Text 11"/>
          <p:cNvSpPr txBox="1"/>
          <p:nvPr/>
        </p:nvSpPr>
        <p:spPr>
          <a:xfrm>
            <a:off x="932688" y="3246120"/>
            <a:ext cx="3161690" cy="548640"/>
          </a:xfrm>
          <a:prstGeom prst="rect">
            <a:avLst/>
          </a:prstGeom>
          <a:noFill/>
          <a:ln/>
        </p:spPr>
        <p:txBody>
          <a:bodyPr wrap="square" lIns="0" tIns="0" rIns="0" bIns="0" rtlCol="0" anchor="ctr"/>
          <a:lstStyle/>
          <a:p>
            <a:pPr algn="l" indent="0" marL="0">
              <a:buNone/>
            </a:pPr>
            <a:r>
              <a:rPr lang="en-US" sz="1250" dirty="0">
                <a:solidFill>
                  <a:srgbClr val="E7E4DC"/>
                </a:solidFill>
                <a:latin typeface="Calibri" pitchFamily="34" charset="0"/>
                <a:ea typeface="Calibri" pitchFamily="34" charset="-122"/>
                <a:cs typeface="Calibri" pitchFamily="34" charset="-120"/>
              </a:rPr>
              <a:t>Reading PDFs</a:t>
            </a:r>
            <a:endParaRPr lang="en-US" sz="1250" dirty="0"/>
          </a:p>
        </p:txBody>
      </p:sp>
      <p:sp>
        <p:nvSpPr>
          <p:cNvPr id="14" name="Shape 12"/>
          <p:cNvSpPr/>
          <p:nvPr/>
        </p:nvSpPr>
        <p:spPr>
          <a:xfrm>
            <a:off x="4405274" y="3246120"/>
            <a:ext cx="3381146" cy="548640"/>
          </a:xfrm>
          <a:prstGeom prst="roundRect">
            <a:avLst>
              <a:gd name="adj" fmla="val 10000"/>
            </a:avLst>
          </a:prstGeom>
          <a:solidFill>
            <a:srgbClr val="241F19"/>
          </a:solidFill>
          <a:ln w="12700">
            <a:solidFill>
              <a:srgbClr val="3A352C"/>
            </a:solidFill>
            <a:prstDash val="solid"/>
          </a:ln>
        </p:spPr>
      </p:sp>
      <p:sp>
        <p:nvSpPr>
          <p:cNvPr id="15" name="Text 13"/>
          <p:cNvSpPr txBox="1"/>
          <p:nvPr/>
        </p:nvSpPr>
        <p:spPr>
          <a:xfrm>
            <a:off x="4515002" y="3246120"/>
            <a:ext cx="3161690" cy="548640"/>
          </a:xfrm>
          <a:prstGeom prst="rect">
            <a:avLst/>
          </a:prstGeom>
          <a:noFill/>
          <a:ln/>
        </p:spPr>
        <p:txBody>
          <a:bodyPr wrap="square" lIns="0" tIns="0" rIns="0" bIns="0" rtlCol="0" anchor="ctr"/>
          <a:lstStyle/>
          <a:p>
            <a:pPr algn="l" indent="0" marL="0">
              <a:buNone/>
            </a:pPr>
            <a:r>
              <a:rPr lang="en-US" sz="1250" dirty="0">
                <a:solidFill>
                  <a:srgbClr val="E7E4DC"/>
                </a:solidFill>
                <a:latin typeface="Calibri" pitchFamily="34" charset="0"/>
                <a:ea typeface="Calibri" pitchFamily="34" charset="-122"/>
                <a:cs typeface="Calibri" pitchFamily="34" charset="-120"/>
              </a:rPr>
              <a:t>Copying data between systems</a:t>
            </a:r>
            <a:endParaRPr lang="en-US" sz="1250" dirty="0"/>
          </a:p>
        </p:txBody>
      </p:sp>
      <p:sp>
        <p:nvSpPr>
          <p:cNvPr id="16" name="Shape 14"/>
          <p:cNvSpPr/>
          <p:nvPr/>
        </p:nvSpPr>
        <p:spPr>
          <a:xfrm>
            <a:off x="7987589" y="3246120"/>
            <a:ext cx="3381146" cy="548640"/>
          </a:xfrm>
          <a:prstGeom prst="roundRect">
            <a:avLst>
              <a:gd name="adj" fmla="val 10000"/>
            </a:avLst>
          </a:prstGeom>
          <a:solidFill>
            <a:srgbClr val="241F19"/>
          </a:solidFill>
          <a:ln w="12700">
            <a:solidFill>
              <a:srgbClr val="3A352C"/>
            </a:solidFill>
            <a:prstDash val="solid"/>
          </a:ln>
        </p:spPr>
      </p:sp>
      <p:sp>
        <p:nvSpPr>
          <p:cNvPr id="17" name="Text 15"/>
          <p:cNvSpPr txBox="1"/>
          <p:nvPr/>
        </p:nvSpPr>
        <p:spPr>
          <a:xfrm>
            <a:off x="8097317" y="3246120"/>
            <a:ext cx="3161690" cy="548640"/>
          </a:xfrm>
          <a:prstGeom prst="rect">
            <a:avLst/>
          </a:prstGeom>
          <a:noFill/>
          <a:ln/>
        </p:spPr>
        <p:txBody>
          <a:bodyPr wrap="square" lIns="0" tIns="0" rIns="0" bIns="0" rtlCol="0" anchor="ctr"/>
          <a:lstStyle/>
          <a:p>
            <a:pPr algn="l" indent="0" marL="0">
              <a:buNone/>
            </a:pPr>
            <a:r>
              <a:rPr lang="en-US" sz="1250" dirty="0">
                <a:solidFill>
                  <a:srgbClr val="E7E4DC"/>
                </a:solidFill>
                <a:latin typeface="Calibri" pitchFamily="34" charset="0"/>
                <a:ea typeface="Calibri" pitchFamily="34" charset="-122"/>
                <a:cs typeface="Calibri" pitchFamily="34" charset="-120"/>
              </a:rPr>
              <a:t>Re-typing customer specifications</a:t>
            </a:r>
            <a:endParaRPr lang="en-US" sz="1250" dirty="0"/>
          </a:p>
        </p:txBody>
      </p:sp>
      <p:sp>
        <p:nvSpPr>
          <p:cNvPr id="18" name="Shape 16"/>
          <p:cNvSpPr/>
          <p:nvPr/>
        </p:nvSpPr>
        <p:spPr>
          <a:xfrm>
            <a:off x="822960" y="3977640"/>
            <a:ext cx="3381146" cy="548640"/>
          </a:xfrm>
          <a:prstGeom prst="roundRect">
            <a:avLst>
              <a:gd name="adj" fmla="val 10000"/>
            </a:avLst>
          </a:prstGeom>
          <a:solidFill>
            <a:srgbClr val="241F19"/>
          </a:solidFill>
          <a:ln w="12700">
            <a:solidFill>
              <a:srgbClr val="3A352C"/>
            </a:solidFill>
            <a:prstDash val="solid"/>
          </a:ln>
        </p:spPr>
      </p:sp>
      <p:sp>
        <p:nvSpPr>
          <p:cNvPr id="19" name="Text 17"/>
          <p:cNvSpPr txBox="1"/>
          <p:nvPr/>
        </p:nvSpPr>
        <p:spPr>
          <a:xfrm>
            <a:off x="932688" y="3977640"/>
            <a:ext cx="3161690" cy="548640"/>
          </a:xfrm>
          <a:prstGeom prst="rect">
            <a:avLst/>
          </a:prstGeom>
          <a:noFill/>
          <a:ln/>
        </p:spPr>
        <p:txBody>
          <a:bodyPr wrap="square" lIns="0" tIns="0" rIns="0" bIns="0" rtlCol="0" anchor="ctr"/>
          <a:lstStyle/>
          <a:p>
            <a:pPr algn="l" indent="0" marL="0">
              <a:buNone/>
            </a:pPr>
            <a:r>
              <a:rPr lang="en-US" sz="1250" dirty="0">
                <a:solidFill>
                  <a:srgbClr val="E7E4DC"/>
                </a:solidFill>
                <a:latin typeface="Calibri" pitchFamily="34" charset="0"/>
                <a:ea typeface="Calibri" pitchFamily="34" charset="-122"/>
                <a:cs typeface="Calibri" pitchFamily="34" charset="-120"/>
              </a:rPr>
              <a:t>Checking stock manually</a:t>
            </a:r>
            <a:endParaRPr lang="en-US" sz="1250" dirty="0"/>
          </a:p>
        </p:txBody>
      </p:sp>
      <p:sp>
        <p:nvSpPr>
          <p:cNvPr id="20" name="Shape 18"/>
          <p:cNvSpPr/>
          <p:nvPr/>
        </p:nvSpPr>
        <p:spPr>
          <a:xfrm>
            <a:off x="4405274" y="3977640"/>
            <a:ext cx="3381146" cy="548640"/>
          </a:xfrm>
          <a:prstGeom prst="roundRect">
            <a:avLst>
              <a:gd name="adj" fmla="val 10000"/>
            </a:avLst>
          </a:prstGeom>
          <a:solidFill>
            <a:srgbClr val="241F19"/>
          </a:solidFill>
          <a:ln w="12700">
            <a:solidFill>
              <a:srgbClr val="3A352C"/>
            </a:solidFill>
            <a:prstDash val="solid"/>
          </a:ln>
        </p:spPr>
      </p:sp>
      <p:sp>
        <p:nvSpPr>
          <p:cNvPr id="21" name="Text 19"/>
          <p:cNvSpPr txBox="1"/>
          <p:nvPr/>
        </p:nvSpPr>
        <p:spPr>
          <a:xfrm>
            <a:off x="4515002" y="3977640"/>
            <a:ext cx="3161690" cy="548640"/>
          </a:xfrm>
          <a:prstGeom prst="rect">
            <a:avLst/>
          </a:prstGeom>
          <a:noFill/>
          <a:ln/>
        </p:spPr>
        <p:txBody>
          <a:bodyPr wrap="square" lIns="0" tIns="0" rIns="0" bIns="0" rtlCol="0" anchor="ctr"/>
          <a:lstStyle/>
          <a:p>
            <a:pPr algn="l" indent="0" marL="0">
              <a:buNone/>
            </a:pPr>
            <a:r>
              <a:rPr lang="en-US" sz="1250" dirty="0">
                <a:solidFill>
                  <a:srgbClr val="E7E4DC"/>
                </a:solidFill>
                <a:latin typeface="Calibri" pitchFamily="34" charset="0"/>
                <a:ea typeface="Calibri" pitchFamily="34" charset="-122"/>
                <a:cs typeface="Calibri" pitchFamily="34" charset="-120"/>
              </a:rPr>
              <a:t>Searching old quotations</a:t>
            </a:r>
            <a:endParaRPr lang="en-US" sz="1250" dirty="0"/>
          </a:p>
        </p:txBody>
      </p:sp>
      <p:sp>
        <p:nvSpPr>
          <p:cNvPr id="22" name="Shape 20"/>
          <p:cNvSpPr/>
          <p:nvPr/>
        </p:nvSpPr>
        <p:spPr>
          <a:xfrm>
            <a:off x="7987589" y="3977640"/>
            <a:ext cx="3381146" cy="548640"/>
          </a:xfrm>
          <a:prstGeom prst="roundRect">
            <a:avLst>
              <a:gd name="adj" fmla="val 10000"/>
            </a:avLst>
          </a:prstGeom>
          <a:solidFill>
            <a:srgbClr val="241F19"/>
          </a:solidFill>
          <a:ln w="12700">
            <a:solidFill>
              <a:srgbClr val="3A352C"/>
            </a:solidFill>
            <a:prstDash val="solid"/>
          </a:ln>
        </p:spPr>
      </p:sp>
      <p:sp>
        <p:nvSpPr>
          <p:cNvPr id="23" name="Text 21"/>
          <p:cNvSpPr txBox="1"/>
          <p:nvPr/>
        </p:nvSpPr>
        <p:spPr>
          <a:xfrm>
            <a:off x="8097317" y="3977640"/>
            <a:ext cx="3161690" cy="548640"/>
          </a:xfrm>
          <a:prstGeom prst="rect">
            <a:avLst/>
          </a:prstGeom>
          <a:noFill/>
          <a:ln/>
        </p:spPr>
        <p:txBody>
          <a:bodyPr wrap="square" lIns="0" tIns="0" rIns="0" bIns="0" rtlCol="0" anchor="ctr"/>
          <a:lstStyle/>
          <a:p>
            <a:pPr algn="l" indent="0" marL="0">
              <a:buNone/>
            </a:pPr>
            <a:r>
              <a:rPr lang="en-US" sz="1250" dirty="0">
                <a:solidFill>
                  <a:srgbClr val="E7E4DC"/>
                </a:solidFill>
                <a:latin typeface="Calibri" pitchFamily="34" charset="0"/>
                <a:ea typeface="Calibri" pitchFamily="34" charset="-122"/>
                <a:cs typeface="Calibri" pitchFamily="34" charset="-120"/>
              </a:rPr>
              <a:t>Repeating the same costing scenarios</a:t>
            </a:r>
            <a:endParaRPr lang="en-US" sz="1250" dirty="0"/>
          </a:p>
        </p:txBody>
      </p:sp>
      <p:sp>
        <p:nvSpPr>
          <p:cNvPr id="24" name="Shape 22"/>
          <p:cNvSpPr/>
          <p:nvPr/>
        </p:nvSpPr>
        <p:spPr>
          <a:xfrm>
            <a:off x="822960" y="4709160"/>
            <a:ext cx="3381146" cy="548640"/>
          </a:xfrm>
          <a:prstGeom prst="roundRect">
            <a:avLst>
              <a:gd name="adj" fmla="val 10000"/>
            </a:avLst>
          </a:prstGeom>
          <a:solidFill>
            <a:srgbClr val="241F19"/>
          </a:solidFill>
          <a:ln w="12700">
            <a:solidFill>
              <a:srgbClr val="3A352C"/>
            </a:solidFill>
            <a:prstDash val="solid"/>
          </a:ln>
        </p:spPr>
      </p:sp>
      <p:sp>
        <p:nvSpPr>
          <p:cNvPr id="25" name="Text 23"/>
          <p:cNvSpPr txBox="1"/>
          <p:nvPr/>
        </p:nvSpPr>
        <p:spPr>
          <a:xfrm>
            <a:off x="932688" y="4709160"/>
            <a:ext cx="3161690" cy="548640"/>
          </a:xfrm>
          <a:prstGeom prst="rect">
            <a:avLst/>
          </a:prstGeom>
          <a:noFill/>
          <a:ln/>
        </p:spPr>
        <p:txBody>
          <a:bodyPr wrap="square" lIns="0" tIns="0" rIns="0" bIns="0" rtlCol="0" anchor="ctr"/>
          <a:lstStyle/>
          <a:p>
            <a:pPr algn="l" indent="0" marL="0">
              <a:buNone/>
            </a:pPr>
            <a:r>
              <a:rPr lang="en-US" sz="1250" dirty="0">
                <a:solidFill>
                  <a:srgbClr val="E7E4DC"/>
                </a:solidFill>
                <a:latin typeface="Calibri" pitchFamily="34" charset="0"/>
                <a:ea typeface="Calibri" pitchFamily="34" charset="-122"/>
                <a:cs typeface="Calibri" pitchFamily="34" charset="-120"/>
              </a:rPr>
              <a:t>Following up on pending work</a:t>
            </a:r>
            <a:endParaRPr lang="en-US" sz="1250" dirty="0"/>
          </a:p>
        </p:txBody>
      </p:sp>
      <p:sp>
        <p:nvSpPr>
          <p:cNvPr id="26" name="Shape 24"/>
          <p:cNvSpPr/>
          <p:nvPr/>
        </p:nvSpPr>
        <p:spPr>
          <a:xfrm>
            <a:off x="4405274" y="4709160"/>
            <a:ext cx="3381146" cy="548640"/>
          </a:xfrm>
          <a:prstGeom prst="roundRect">
            <a:avLst>
              <a:gd name="adj" fmla="val 10000"/>
            </a:avLst>
          </a:prstGeom>
          <a:solidFill>
            <a:srgbClr val="241F19"/>
          </a:solidFill>
          <a:ln w="12700">
            <a:solidFill>
              <a:srgbClr val="3A352C"/>
            </a:solidFill>
            <a:prstDash val="solid"/>
          </a:ln>
        </p:spPr>
      </p:sp>
      <p:sp>
        <p:nvSpPr>
          <p:cNvPr id="27" name="Text 25"/>
          <p:cNvSpPr txBox="1"/>
          <p:nvPr/>
        </p:nvSpPr>
        <p:spPr>
          <a:xfrm>
            <a:off x="4515002" y="4709160"/>
            <a:ext cx="3161690" cy="548640"/>
          </a:xfrm>
          <a:prstGeom prst="rect">
            <a:avLst/>
          </a:prstGeom>
          <a:noFill/>
          <a:ln/>
        </p:spPr>
        <p:txBody>
          <a:bodyPr wrap="square" lIns="0" tIns="0" rIns="0" bIns="0" rtlCol="0" anchor="ctr"/>
          <a:lstStyle/>
          <a:p>
            <a:pPr algn="l" indent="0" marL="0">
              <a:buNone/>
            </a:pPr>
            <a:r>
              <a:rPr lang="en-US" sz="1250" dirty="0">
                <a:solidFill>
                  <a:srgbClr val="E7E4DC"/>
                </a:solidFill>
                <a:latin typeface="Calibri" pitchFamily="34" charset="0"/>
                <a:ea typeface="Calibri" pitchFamily="34" charset="-122"/>
                <a:cs typeface="Calibri" pitchFamily="34" charset="-120"/>
              </a:rPr>
              <a:t>Preparing routine reports</a:t>
            </a:r>
            <a:endParaRPr lang="en-US" sz="1250" dirty="0"/>
          </a:p>
        </p:txBody>
      </p:sp>
      <p:sp>
        <p:nvSpPr>
          <p:cNvPr id="28" name="Shape 26"/>
          <p:cNvSpPr/>
          <p:nvPr/>
        </p:nvSpPr>
        <p:spPr>
          <a:xfrm>
            <a:off x="7987589" y="4709160"/>
            <a:ext cx="3381146" cy="548640"/>
          </a:xfrm>
          <a:prstGeom prst="roundRect">
            <a:avLst>
              <a:gd name="adj" fmla="val 10000"/>
            </a:avLst>
          </a:prstGeom>
          <a:solidFill>
            <a:srgbClr val="241F19"/>
          </a:solidFill>
          <a:ln w="12700">
            <a:solidFill>
              <a:srgbClr val="3A352C"/>
            </a:solidFill>
            <a:prstDash val="solid"/>
          </a:ln>
        </p:spPr>
      </p:sp>
      <p:sp>
        <p:nvSpPr>
          <p:cNvPr id="29" name="Text 27"/>
          <p:cNvSpPr txBox="1"/>
          <p:nvPr/>
        </p:nvSpPr>
        <p:spPr>
          <a:xfrm>
            <a:off x="8097317" y="4709160"/>
            <a:ext cx="3161690" cy="548640"/>
          </a:xfrm>
          <a:prstGeom prst="rect">
            <a:avLst/>
          </a:prstGeom>
          <a:noFill/>
          <a:ln/>
        </p:spPr>
        <p:txBody>
          <a:bodyPr wrap="square" lIns="0" tIns="0" rIns="0" bIns="0" rtlCol="0" anchor="ctr"/>
          <a:lstStyle/>
          <a:p>
            <a:pPr algn="l" indent="0" marL="0">
              <a:buNone/>
            </a:pPr>
            <a:r>
              <a:rPr lang="en-US" sz="1250" dirty="0">
                <a:solidFill>
                  <a:srgbClr val="E7E4DC"/>
                </a:solidFill>
                <a:latin typeface="Calibri" pitchFamily="34" charset="0"/>
                <a:ea typeface="Calibri" pitchFamily="34" charset="-122"/>
                <a:cs typeface="Calibri" pitchFamily="34" charset="-120"/>
              </a:rPr>
              <a:t>Hunting for exceptions</a:t>
            </a:r>
            <a:endParaRPr lang="en-US" sz="1250" dirty="0"/>
          </a:p>
        </p:txBody>
      </p:sp>
      <p:sp>
        <p:nvSpPr>
          <p:cNvPr id="30" name="Text 28"/>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8A8880"/>
                </a:solidFill>
                <a:latin typeface="Calibri" pitchFamily="34" charset="0"/>
                <a:ea typeface="Calibri" pitchFamily="34" charset="-122"/>
                <a:cs typeface="Calibri" pitchFamily="34" charset="-120"/>
              </a:rPr>
              <a:t>SICBMA · Coimbatore  |  CorruFlow</a:t>
            </a:r>
            <a:endParaRPr lang="en-US" sz="900" dirty="0"/>
          </a:p>
        </p:txBody>
      </p:sp>
      <p:sp>
        <p:nvSpPr>
          <p:cNvPr id="32" name="Text 29"/>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6A675F"/>
                </a:solidFill>
                <a:latin typeface="Calibri" pitchFamily="34" charset="0"/>
                <a:ea typeface="Calibri" pitchFamily="34" charset="-122"/>
                <a:cs typeface="Calibri" pitchFamily="34" charset="-120"/>
              </a:rPr>
              <a:t>03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THE SHIFT UNDERNEATH ALL OF THIS</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200" b="1" dirty="0">
                <a:solidFill>
                  <a:srgbClr val="1A1917"/>
                </a:solidFill>
                <a:latin typeface="Cambria" pitchFamily="34" charset="0"/>
                <a:ea typeface="Cambria" pitchFamily="34" charset="-122"/>
                <a:cs typeface="Cambria" pitchFamily="34" charset="-120"/>
              </a:rPr>
              <a:t>From Software, to Chatbot, to AI Employee</a:t>
            </a:r>
            <a:endParaRPr lang="en-US" sz="3200" dirty="0"/>
          </a:p>
        </p:txBody>
      </p:sp>
      <p:sp>
        <p:nvSpPr>
          <p:cNvPr id="4" name="Shape 2"/>
          <p:cNvSpPr/>
          <p:nvPr/>
        </p:nvSpPr>
        <p:spPr>
          <a:xfrm>
            <a:off x="548640" y="1691640"/>
            <a:ext cx="3484778" cy="4206240"/>
          </a:xfrm>
          <a:prstGeom prst="roundRect">
            <a:avLst>
              <a:gd name="adj" fmla="val 2624"/>
            </a:avLst>
          </a:prstGeom>
          <a:solidFill>
            <a:srgbClr val="F2F2EF"/>
          </a:solidFill>
          <a:ln w="12700">
            <a:solidFill>
              <a:srgbClr val="E2E0D8"/>
            </a:solidFill>
            <a:prstDash val="solid"/>
          </a:ln>
        </p:spPr>
      </p:sp>
      <p:sp>
        <p:nvSpPr>
          <p:cNvPr id="5" name="Text 3"/>
          <p:cNvSpPr txBox="1"/>
          <p:nvPr/>
        </p:nvSpPr>
        <p:spPr>
          <a:xfrm>
            <a:off x="777240" y="2011680"/>
            <a:ext cx="3027578" cy="822960"/>
          </a:xfrm>
          <a:prstGeom prst="rect">
            <a:avLst/>
          </a:prstGeom>
          <a:noFill/>
          <a:ln/>
        </p:spPr>
        <p:txBody>
          <a:bodyPr wrap="square" lIns="0" tIns="0" rIns="0" bIns="0" rtlCol="0" anchor="ctr"/>
          <a:lstStyle/>
          <a:p>
            <a:pPr algn="l" indent="0" marL="0">
              <a:lnSpc>
                <a:spcPct val="100000"/>
              </a:lnSpc>
              <a:buNone/>
            </a:pPr>
            <a:r>
              <a:rPr lang="en-US" sz="2000" b="1" dirty="0">
                <a:solidFill>
                  <a:srgbClr val="6B6860"/>
                </a:solidFill>
                <a:latin typeface="Cambria" pitchFamily="34" charset="0"/>
                <a:ea typeface="Cambria" pitchFamily="34" charset="-122"/>
                <a:cs typeface="Cambria" pitchFamily="34" charset="-120"/>
              </a:rPr>
              <a:t>Traditional</a:t>
            </a:r>
            <a:endParaRPr lang="en-US" sz="2000" dirty="0"/>
          </a:p>
          <a:p>
            <a:pPr algn="l" indent="0" marL="0">
              <a:lnSpc>
                <a:spcPct val="100000"/>
              </a:lnSpc>
              <a:buNone/>
            </a:pPr>
            <a:r>
              <a:rPr lang="en-US" sz="2000" b="1" dirty="0">
                <a:solidFill>
                  <a:srgbClr val="6B6860"/>
                </a:solidFill>
                <a:latin typeface="Cambria" pitchFamily="34" charset="0"/>
                <a:ea typeface="Cambria" pitchFamily="34" charset="-122"/>
                <a:cs typeface="Cambria" pitchFamily="34" charset="-120"/>
              </a:rPr>
              <a:t>Software</a:t>
            </a:r>
            <a:endParaRPr lang="en-US" sz="2000" dirty="0"/>
          </a:p>
        </p:txBody>
      </p:sp>
      <p:sp>
        <p:nvSpPr>
          <p:cNvPr id="6" name="Shape 4"/>
          <p:cNvSpPr/>
          <p:nvPr/>
        </p:nvSpPr>
        <p:spPr>
          <a:xfrm>
            <a:off x="777240" y="2926080"/>
            <a:ext cx="3027578" cy="0"/>
          </a:xfrm>
          <a:prstGeom prst="line">
            <a:avLst/>
          </a:prstGeom>
          <a:noFill/>
          <a:ln w="12700">
            <a:solidFill>
              <a:srgbClr val="E2E0D8"/>
            </a:solidFill>
            <a:prstDash val="solid"/>
          </a:ln>
        </p:spPr>
      </p:sp>
      <p:sp>
        <p:nvSpPr>
          <p:cNvPr id="7" name="Text 5"/>
          <p:cNvSpPr txBox="1"/>
          <p:nvPr/>
        </p:nvSpPr>
        <p:spPr>
          <a:xfrm>
            <a:off x="777240" y="3154680"/>
            <a:ext cx="3027578" cy="2377440"/>
          </a:xfrm>
          <a:prstGeom prst="rect">
            <a:avLst/>
          </a:prstGeom>
          <a:noFill/>
          <a:ln/>
        </p:spPr>
        <p:txBody>
          <a:bodyPr wrap="square" lIns="0" tIns="0" rIns="0" bIns="0" rtlCol="0" anchor="t"/>
          <a:lstStyle/>
          <a:p>
            <a:pPr algn="l" indent="0" marL="0">
              <a:lnSpc>
                <a:spcPct val="125000"/>
              </a:lnSpc>
              <a:buNone/>
            </a:pPr>
            <a:r>
              <a:rPr lang="en-US" sz="1550" i="1" dirty="0">
                <a:solidFill>
                  <a:srgbClr val="1A1917"/>
                </a:solidFill>
                <a:latin typeface="Calibri" pitchFamily="34" charset="0"/>
                <a:ea typeface="Calibri" pitchFamily="34" charset="-122"/>
                <a:cs typeface="Calibri" pitchFamily="34" charset="-120"/>
              </a:rPr>
              <a:t>“Tell me exactly</a:t>
            </a:r>
            <a:endParaRPr lang="en-US" sz="1550" dirty="0"/>
          </a:p>
          <a:p>
            <a:pPr algn="l" indent="0" marL="0">
              <a:lnSpc>
                <a:spcPct val="125000"/>
              </a:lnSpc>
              <a:buNone/>
            </a:pPr>
            <a:r>
              <a:rPr lang="en-US" sz="1550" i="1" dirty="0">
                <a:solidFill>
                  <a:srgbClr val="1A1917"/>
                </a:solidFill>
                <a:latin typeface="Calibri" pitchFamily="34" charset="0"/>
                <a:ea typeface="Calibri" pitchFamily="34" charset="-122"/>
                <a:cs typeface="Calibri" pitchFamily="34" charset="-120"/>
              </a:rPr>
              <a:t>what to do, and I</a:t>
            </a:r>
            <a:endParaRPr lang="en-US" sz="1550" dirty="0"/>
          </a:p>
          <a:p>
            <a:pPr algn="l" indent="0" marL="0">
              <a:lnSpc>
                <a:spcPct val="125000"/>
              </a:lnSpc>
              <a:buNone/>
            </a:pPr>
            <a:r>
              <a:rPr lang="en-US" sz="1550" i="1" dirty="0">
                <a:solidFill>
                  <a:srgbClr val="1A1917"/>
                </a:solidFill>
                <a:latin typeface="Calibri" pitchFamily="34" charset="0"/>
                <a:ea typeface="Calibri" pitchFamily="34" charset="-122"/>
                <a:cs typeface="Calibri" pitchFamily="34" charset="-120"/>
              </a:rPr>
              <a:t>will calculate it.”</a:t>
            </a:r>
            <a:endParaRPr lang="en-US" sz="1550" dirty="0"/>
          </a:p>
        </p:txBody>
      </p:sp>
      <p:sp>
        <p:nvSpPr>
          <p:cNvPr id="8" name="Shape 6"/>
          <p:cNvSpPr/>
          <p:nvPr/>
        </p:nvSpPr>
        <p:spPr>
          <a:xfrm>
            <a:off x="4069994" y="3739896"/>
            <a:ext cx="246888" cy="128016"/>
          </a:xfrm>
          <a:prstGeom prst="rightArrow">
            <a:avLst/>
          </a:prstGeom>
          <a:solidFill>
            <a:srgbClr val="9B988E"/>
          </a:solidFill>
          <a:ln/>
        </p:spPr>
      </p:sp>
      <p:sp>
        <p:nvSpPr>
          <p:cNvPr id="9" name="Shape 7"/>
          <p:cNvSpPr/>
          <p:nvPr/>
        </p:nvSpPr>
        <p:spPr>
          <a:xfrm>
            <a:off x="4353458" y="1691640"/>
            <a:ext cx="3484778" cy="4206240"/>
          </a:xfrm>
          <a:prstGeom prst="roundRect">
            <a:avLst>
              <a:gd name="adj" fmla="val 2624"/>
            </a:avLst>
          </a:prstGeom>
          <a:solidFill>
            <a:srgbClr val="EFE6D6"/>
          </a:solidFill>
          <a:ln w="12700">
            <a:solidFill>
              <a:srgbClr val="8B6F47"/>
            </a:solidFill>
            <a:prstDash val="solid"/>
          </a:ln>
        </p:spPr>
      </p:sp>
      <p:sp>
        <p:nvSpPr>
          <p:cNvPr id="10" name="Text 8"/>
          <p:cNvSpPr txBox="1"/>
          <p:nvPr/>
        </p:nvSpPr>
        <p:spPr>
          <a:xfrm>
            <a:off x="4582058" y="2011680"/>
            <a:ext cx="3027578" cy="822960"/>
          </a:xfrm>
          <a:prstGeom prst="rect">
            <a:avLst/>
          </a:prstGeom>
          <a:noFill/>
          <a:ln/>
        </p:spPr>
        <p:txBody>
          <a:bodyPr wrap="square" lIns="0" tIns="0" rIns="0" bIns="0" rtlCol="0" anchor="ctr"/>
          <a:lstStyle/>
          <a:p>
            <a:pPr algn="l" indent="0" marL="0">
              <a:lnSpc>
                <a:spcPct val="100000"/>
              </a:lnSpc>
              <a:buNone/>
            </a:pPr>
            <a:r>
              <a:rPr lang="en-US" sz="2000" b="1" dirty="0">
                <a:solidFill>
                  <a:srgbClr val="6B5738"/>
                </a:solidFill>
                <a:latin typeface="Cambria" pitchFamily="34" charset="0"/>
                <a:ea typeface="Cambria" pitchFamily="34" charset="-122"/>
                <a:cs typeface="Cambria" pitchFamily="34" charset="-120"/>
              </a:rPr>
              <a:t>Chatbot</a:t>
            </a:r>
            <a:endParaRPr lang="en-US" sz="2000" dirty="0"/>
          </a:p>
        </p:txBody>
      </p:sp>
      <p:sp>
        <p:nvSpPr>
          <p:cNvPr id="11" name="Shape 9"/>
          <p:cNvSpPr/>
          <p:nvPr/>
        </p:nvSpPr>
        <p:spPr>
          <a:xfrm>
            <a:off x="4582058" y="2926080"/>
            <a:ext cx="3027578" cy="0"/>
          </a:xfrm>
          <a:prstGeom prst="line">
            <a:avLst/>
          </a:prstGeom>
          <a:noFill/>
          <a:ln w="12700">
            <a:solidFill>
              <a:srgbClr val="8B6F47"/>
            </a:solidFill>
            <a:prstDash val="solid"/>
          </a:ln>
        </p:spPr>
      </p:sp>
      <p:sp>
        <p:nvSpPr>
          <p:cNvPr id="12" name="Text 10"/>
          <p:cNvSpPr txBox="1"/>
          <p:nvPr/>
        </p:nvSpPr>
        <p:spPr>
          <a:xfrm>
            <a:off x="4582058" y="3154680"/>
            <a:ext cx="3027578" cy="2377440"/>
          </a:xfrm>
          <a:prstGeom prst="rect">
            <a:avLst/>
          </a:prstGeom>
          <a:noFill/>
          <a:ln/>
        </p:spPr>
        <p:txBody>
          <a:bodyPr wrap="square" lIns="0" tIns="0" rIns="0" bIns="0" rtlCol="0" anchor="t"/>
          <a:lstStyle/>
          <a:p>
            <a:pPr algn="l" indent="0" marL="0">
              <a:lnSpc>
                <a:spcPct val="125000"/>
              </a:lnSpc>
              <a:buNone/>
            </a:pPr>
            <a:r>
              <a:rPr lang="en-US" sz="1550" i="1" dirty="0">
                <a:solidFill>
                  <a:srgbClr val="1A1917"/>
                </a:solidFill>
                <a:latin typeface="Calibri" pitchFamily="34" charset="0"/>
                <a:ea typeface="Calibri" pitchFamily="34" charset="-122"/>
                <a:cs typeface="Calibri" pitchFamily="34" charset="-120"/>
              </a:rPr>
              <a:t>“Ask me something,</a:t>
            </a:r>
            <a:endParaRPr lang="en-US" sz="1550" dirty="0"/>
          </a:p>
          <a:p>
            <a:pPr algn="l" indent="0" marL="0">
              <a:lnSpc>
                <a:spcPct val="125000"/>
              </a:lnSpc>
              <a:buNone/>
            </a:pPr>
            <a:r>
              <a:rPr lang="en-US" sz="1550" i="1" dirty="0">
                <a:solidFill>
                  <a:srgbClr val="1A1917"/>
                </a:solidFill>
                <a:latin typeface="Calibri" pitchFamily="34" charset="0"/>
                <a:ea typeface="Calibri" pitchFamily="34" charset="-122"/>
                <a:cs typeface="Calibri" pitchFamily="34" charset="-120"/>
              </a:rPr>
              <a:t>and I will</a:t>
            </a:r>
            <a:endParaRPr lang="en-US" sz="1550" dirty="0"/>
          </a:p>
          <a:p>
            <a:pPr algn="l" indent="0" marL="0">
              <a:lnSpc>
                <a:spcPct val="125000"/>
              </a:lnSpc>
              <a:buNone/>
            </a:pPr>
            <a:r>
              <a:rPr lang="en-US" sz="1550" i="1" dirty="0">
                <a:solidFill>
                  <a:srgbClr val="1A1917"/>
                </a:solidFill>
                <a:latin typeface="Calibri" pitchFamily="34" charset="0"/>
                <a:ea typeface="Calibri" pitchFamily="34" charset="-122"/>
                <a:cs typeface="Calibri" pitchFamily="34" charset="-120"/>
              </a:rPr>
              <a:t>answer.”</a:t>
            </a:r>
            <a:endParaRPr lang="en-US" sz="1550" dirty="0"/>
          </a:p>
        </p:txBody>
      </p:sp>
      <p:sp>
        <p:nvSpPr>
          <p:cNvPr id="13" name="Shape 11"/>
          <p:cNvSpPr/>
          <p:nvPr/>
        </p:nvSpPr>
        <p:spPr>
          <a:xfrm>
            <a:off x="7874813" y="3739896"/>
            <a:ext cx="246888" cy="128016"/>
          </a:xfrm>
          <a:prstGeom prst="rightArrow">
            <a:avLst/>
          </a:prstGeom>
          <a:solidFill>
            <a:srgbClr val="9B988E"/>
          </a:solidFill>
          <a:ln/>
        </p:spPr>
      </p:sp>
      <p:sp>
        <p:nvSpPr>
          <p:cNvPr id="14" name="Shape 12"/>
          <p:cNvSpPr/>
          <p:nvPr/>
        </p:nvSpPr>
        <p:spPr>
          <a:xfrm>
            <a:off x="8158277" y="1691640"/>
            <a:ext cx="3484778" cy="4206240"/>
          </a:xfrm>
          <a:prstGeom prst="roundRect">
            <a:avLst>
              <a:gd name="adj" fmla="val 2624"/>
            </a:avLst>
          </a:prstGeom>
          <a:solidFill>
            <a:srgbClr val="EEF2FD"/>
          </a:solidFill>
          <a:ln w="25400">
            <a:solidFill>
              <a:srgbClr val="1A4FD6"/>
            </a:solidFill>
            <a:prstDash val="solid"/>
          </a:ln>
          <a:effectLst>
            <a:outerShdw sx="100000" sy="100000" kx="0" ky="0" algn="bl" rotWithShape="0" blurRad="177800" dist="50800" dir="5400000">
              <a:srgbClr val="1A4FD6">
                <a:alpha val="25000"/>
              </a:srgbClr>
            </a:outerShdw>
          </a:effectLst>
        </p:spPr>
      </p:sp>
      <p:sp>
        <p:nvSpPr>
          <p:cNvPr id="15" name="Text 13"/>
          <p:cNvSpPr txBox="1"/>
          <p:nvPr/>
        </p:nvSpPr>
        <p:spPr>
          <a:xfrm>
            <a:off x="8386877" y="2011680"/>
            <a:ext cx="3027578" cy="822960"/>
          </a:xfrm>
          <a:prstGeom prst="rect">
            <a:avLst/>
          </a:prstGeom>
          <a:noFill/>
          <a:ln/>
        </p:spPr>
        <p:txBody>
          <a:bodyPr wrap="square" lIns="0" tIns="0" rIns="0" bIns="0" rtlCol="0" anchor="ctr"/>
          <a:lstStyle/>
          <a:p>
            <a:pPr algn="l" indent="0" marL="0">
              <a:lnSpc>
                <a:spcPct val="100000"/>
              </a:lnSpc>
              <a:buNone/>
            </a:pPr>
            <a:r>
              <a:rPr lang="en-US" sz="2000" b="1" dirty="0">
                <a:solidFill>
                  <a:srgbClr val="12358E"/>
                </a:solidFill>
                <a:latin typeface="Cambria" pitchFamily="34" charset="0"/>
                <a:ea typeface="Cambria" pitchFamily="34" charset="-122"/>
                <a:cs typeface="Cambria" pitchFamily="34" charset="-120"/>
              </a:rPr>
              <a:t>AI Employee</a:t>
            </a:r>
            <a:endParaRPr lang="en-US" sz="2000" dirty="0"/>
          </a:p>
        </p:txBody>
      </p:sp>
      <p:sp>
        <p:nvSpPr>
          <p:cNvPr id="16" name="Shape 14"/>
          <p:cNvSpPr/>
          <p:nvPr/>
        </p:nvSpPr>
        <p:spPr>
          <a:xfrm>
            <a:off x="8386877" y="2926080"/>
            <a:ext cx="3027578" cy="0"/>
          </a:xfrm>
          <a:prstGeom prst="line">
            <a:avLst/>
          </a:prstGeom>
          <a:noFill/>
          <a:ln w="12700">
            <a:solidFill>
              <a:srgbClr val="1A4FD6"/>
            </a:solidFill>
            <a:prstDash val="solid"/>
          </a:ln>
        </p:spPr>
      </p:sp>
      <p:sp>
        <p:nvSpPr>
          <p:cNvPr id="17" name="Text 15"/>
          <p:cNvSpPr txBox="1"/>
          <p:nvPr/>
        </p:nvSpPr>
        <p:spPr>
          <a:xfrm>
            <a:off x="8386877" y="3154680"/>
            <a:ext cx="3027578" cy="2377440"/>
          </a:xfrm>
          <a:prstGeom prst="rect">
            <a:avLst/>
          </a:prstGeom>
          <a:noFill/>
          <a:ln/>
        </p:spPr>
        <p:txBody>
          <a:bodyPr wrap="square" lIns="0" tIns="0" rIns="0" bIns="0" rtlCol="0" anchor="t"/>
          <a:lstStyle/>
          <a:p>
            <a:pPr algn="l" indent="0" marL="0">
              <a:lnSpc>
                <a:spcPct val="125000"/>
              </a:lnSpc>
              <a:buNone/>
            </a:pPr>
            <a:r>
              <a:rPr lang="en-US" sz="1500" i="1" dirty="0">
                <a:solidFill>
                  <a:srgbClr val="1A1917"/>
                </a:solidFill>
                <a:latin typeface="Calibri" pitchFamily="34" charset="0"/>
                <a:ea typeface="Calibri" pitchFamily="34" charset="-122"/>
                <a:cs typeface="Calibri" pitchFamily="34" charset="-120"/>
              </a:rPr>
              <a:t>“Give me the objective. I can understand information, use company data and rules, do the work, flag exceptions, and bring you the result.”</a:t>
            </a:r>
            <a:endParaRPr lang="en-US" sz="1500" dirty="0"/>
          </a:p>
        </p:txBody>
      </p:sp>
      <p:sp>
        <p:nvSpPr>
          <p:cNvPr id="18" name="Text 16"/>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20" name="Text 17"/>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04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A CONCEPT, NOT A CONTROL-ROOM SCREEN</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200" b="1" dirty="0">
                <a:solidFill>
                  <a:srgbClr val="1A1917"/>
                </a:solidFill>
                <a:latin typeface="Cambria" pitchFamily="34" charset="0"/>
                <a:ea typeface="Cambria" pitchFamily="34" charset="-122"/>
                <a:cs typeface="Cambria" pitchFamily="34" charset="-120"/>
              </a:rPr>
              <a:t>Imagine Your Company With 11 AI Employees</a:t>
            </a:r>
            <a:endParaRPr lang="en-US" sz="3200" dirty="0"/>
          </a:p>
        </p:txBody>
      </p:sp>
      <p:sp>
        <p:nvSpPr>
          <p:cNvPr id="4" name="Shape 2"/>
          <p:cNvSpPr/>
          <p:nvPr/>
        </p:nvSpPr>
        <p:spPr>
          <a:xfrm>
            <a:off x="4907128" y="1600200"/>
            <a:ext cx="2377440" cy="566928"/>
          </a:xfrm>
          <a:prstGeom prst="roundRect">
            <a:avLst>
              <a:gd name="adj" fmla="val 12903"/>
            </a:avLst>
          </a:prstGeom>
          <a:solidFill>
            <a:srgbClr val="1A1917"/>
          </a:solidFill>
          <a:ln/>
        </p:spPr>
      </p:sp>
      <p:sp>
        <p:nvSpPr>
          <p:cNvPr id="5" name="Text 3"/>
          <p:cNvSpPr txBox="1"/>
          <p:nvPr/>
        </p:nvSpPr>
        <p:spPr>
          <a:xfrm>
            <a:off x="4907128" y="1600200"/>
            <a:ext cx="2377440" cy="566928"/>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Managing Director</a:t>
            </a:r>
            <a:endParaRPr lang="en-US" sz="1500" dirty="0"/>
          </a:p>
        </p:txBody>
      </p:sp>
      <p:sp>
        <p:nvSpPr>
          <p:cNvPr id="6" name="Shape 4"/>
          <p:cNvSpPr/>
          <p:nvPr/>
        </p:nvSpPr>
        <p:spPr>
          <a:xfrm>
            <a:off x="6095848" y="2167128"/>
            <a:ext cx="0" cy="201168"/>
          </a:xfrm>
          <a:prstGeom prst="line">
            <a:avLst/>
          </a:prstGeom>
          <a:noFill/>
          <a:ln w="15875">
            <a:solidFill>
              <a:srgbClr val="9B988E"/>
            </a:solidFill>
            <a:prstDash val="solid"/>
          </a:ln>
        </p:spPr>
      </p:sp>
      <p:sp>
        <p:nvSpPr>
          <p:cNvPr id="7" name="Shape 5"/>
          <p:cNvSpPr/>
          <p:nvPr/>
        </p:nvSpPr>
        <p:spPr>
          <a:xfrm>
            <a:off x="1412215" y="2368296"/>
            <a:ext cx="9367266" cy="0"/>
          </a:xfrm>
          <a:prstGeom prst="line">
            <a:avLst/>
          </a:prstGeom>
          <a:noFill/>
          <a:ln w="15875">
            <a:solidFill>
              <a:srgbClr val="9B988E"/>
            </a:solidFill>
            <a:prstDash val="solid"/>
          </a:ln>
        </p:spPr>
      </p:sp>
      <p:sp>
        <p:nvSpPr>
          <p:cNvPr id="8" name="Shape 6"/>
          <p:cNvSpPr/>
          <p:nvPr/>
        </p:nvSpPr>
        <p:spPr>
          <a:xfrm>
            <a:off x="1412215" y="2368296"/>
            <a:ext cx="0" cy="466344"/>
          </a:xfrm>
          <a:prstGeom prst="line">
            <a:avLst/>
          </a:prstGeom>
          <a:noFill/>
          <a:ln w="15875">
            <a:solidFill>
              <a:srgbClr val="9B988E"/>
            </a:solidFill>
            <a:prstDash val="solid"/>
          </a:ln>
        </p:spPr>
      </p:sp>
      <p:sp>
        <p:nvSpPr>
          <p:cNvPr id="9" name="Shape 7"/>
          <p:cNvSpPr/>
          <p:nvPr/>
        </p:nvSpPr>
        <p:spPr>
          <a:xfrm>
            <a:off x="548640" y="2834640"/>
            <a:ext cx="1727149" cy="777240"/>
          </a:xfrm>
          <a:prstGeom prst="roundRect">
            <a:avLst>
              <a:gd name="adj" fmla="val 9412"/>
            </a:avLst>
          </a:prstGeom>
          <a:solidFill>
            <a:srgbClr val="EEF2FD"/>
          </a:solidFill>
          <a:ln w="12700">
            <a:solidFill>
              <a:srgbClr val="1A4FD6"/>
            </a:solidFill>
            <a:prstDash val="solid"/>
          </a:ln>
        </p:spPr>
      </p:sp>
      <p:sp>
        <p:nvSpPr>
          <p:cNvPr id="10" name="Text 8"/>
          <p:cNvSpPr txBox="1"/>
          <p:nvPr/>
        </p:nvSpPr>
        <p:spPr>
          <a:xfrm>
            <a:off x="594360" y="2834640"/>
            <a:ext cx="1635709" cy="777240"/>
          </a:xfrm>
          <a:prstGeom prst="rect">
            <a:avLst/>
          </a:prstGeom>
          <a:noFill/>
          <a:ln/>
        </p:spPr>
        <p:txBody>
          <a:bodyPr wrap="square" lIns="0" tIns="0" rIns="0" bIns="0" rtlCol="0" anchor="ctr"/>
          <a:lstStyle/>
          <a:p>
            <a:pPr algn="ctr" indent="0" marL="0">
              <a:lnSpc>
                <a:spcPct val="95000"/>
              </a:lnSpc>
              <a:buNone/>
            </a:pPr>
            <a:r>
              <a:rPr lang="en-US" sz="900" b="1" dirty="0">
                <a:solidFill>
                  <a:srgbClr val="12358E"/>
                </a:solidFill>
                <a:latin typeface="Calibri" pitchFamily="34" charset="0"/>
                <a:ea typeface="Calibri" pitchFamily="34" charset="-122"/>
                <a:cs typeface="Calibri" pitchFamily="34" charset="-120"/>
              </a:rPr>
              <a:t>AI
</a:t>
            </a:r>
            <a:pPr algn="ctr" indent="0" marL="0">
              <a:lnSpc>
                <a:spcPct val="95000"/>
              </a:lnSpc>
              <a:buNone/>
            </a:pPr>
            <a:r>
              <a:rPr lang="en-US" sz="1150" b="1" dirty="0">
                <a:solidFill>
                  <a:srgbClr val="1A1917"/>
                </a:solidFill>
                <a:latin typeface="Calibri" pitchFamily="34" charset="0"/>
                <a:ea typeface="Calibri" pitchFamily="34" charset="-122"/>
                <a:cs typeface="Calibri" pitchFamily="34" charset="-120"/>
              </a:rPr>
              <a:t>Sales</a:t>
            </a:r>
            <a:endParaRPr lang="en-US" sz="900" dirty="0"/>
          </a:p>
        </p:txBody>
      </p:sp>
      <p:sp>
        <p:nvSpPr>
          <p:cNvPr id="11" name="Shape 9"/>
          <p:cNvSpPr/>
          <p:nvPr/>
        </p:nvSpPr>
        <p:spPr>
          <a:xfrm>
            <a:off x="3285668" y="2368296"/>
            <a:ext cx="0" cy="466344"/>
          </a:xfrm>
          <a:prstGeom prst="line">
            <a:avLst/>
          </a:prstGeom>
          <a:noFill/>
          <a:ln w="15875">
            <a:solidFill>
              <a:srgbClr val="9B988E"/>
            </a:solidFill>
            <a:prstDash val="solid"/>
          </a:ln>
        </p:spPr>
      </p:sp>
      <p:sp>
        <p:nvSpPr>
          <p:cNvPr id="12" name="Shape 10"/>
          <p:cNvSpPr/>
          <p:nvPr/>
        </p:nvSpPr>
        <p:spPr>
          <a:xfrm>
            <a:off x="2422093" y="2834640"/>
            <a:ext cx="1727149" cy="777240"/>
          </a:xfrm>
          <a:prstGeom prst="roundRect">
            <a:avLst>
              <a:gd name="adj" fmla="val 9412"/>
            </a:avLst>
          </a:prstGeom>
          <a:solidFill>
            <a:srgbClr val="EEF2FD"/>
          </a:solidFill>
          <a:ln w="12700">
            <a:solidFill>
              <a:srgbClr val="1A4FD6"/>
            </a:solidFill>
            <a:prstDash val="solid"/>
          </a:ln>
        </p:spPr>
      </p:sp>
      <p:sp>
        <p:nvSpPr>
          <p:cNvPr id="13" name="Text 11"/>
          <p:cNvSpPr txBox="1"/>
          <p:nvPr/>
        </p:nvSpPr>
        <p:spPr>
          <a:xfrm>
            <a:off x="2467813" y="2834640"/>
            <a:ext cx="1635709" cy="777240"/>
          </a:xfrm>
          <a:prstGeom prst="rect">
            <a:avLst/>
          </a:prstGeom>
          <a:noFill/>
          <a:ln/>
        </p:spPr>
        <p:txBody>
          <a:bodyPr wrap="square" lIns="0" tIns="0" rIns="0" bIns="0" rtlCol="0" anchor="ctr"/>
          <a:lstStyle/>
          <a:p>
            <a:pPr algn="ctr" indent="0" marL="0">
              <a:lnSpc>
                <a:spcPct val="95000"/>
              </a:lnSpc>
              <a:buNone/>
            </a:pPr>
            <a:r>
              <a:rPr lang="en-US" sz="900" b="1" dirty="0">
                <a:solidFill>
                  <a:srgbClr val="12358E"/>
                </a:solidFill>
                <a:latin typeface="Calibri" pitchFamily="34" charset="0"/>
                <a:ea typeface="Calibri" pitchFamily="34" charset="-122"/>
                <a:cs typeface="Calibri" pitchFamily="34" charset="-120"/>
              </a:rPr>
              <a:t>AI
</a:t>
            </a:r>
            <a:pPr algn="ctr" indent="0" marL="0">
              <a:lnSpc>
                <a:spcPct val="95000"/>
              </a:lnSpc>
              <a:buNone/>
            </a:pPr>
            <a:r>
              <a:rPr lang="en-US" sz="1150" b="1" dirty="0">
                <a:solidFill>
                  <a:srgbClr val="1A1917"/>
                </a:solidFill>
                <a:latin typeface="Calibri" pitchFamily="34" charset="0"/>
                <a:ea typeface="Calibri" pitchFamily="34" charset="-122"/>
                <a:cs typeface="Calibri" pitchFamily="34" charset="-120"/>
              </a:rPr>
              <a:t>Estimation</a:t>
            </a:r>
            <a:endParaRPr lang="en-US" sz="900" dirty="0"/>
          </a:p>
        </p:txBody>
      </p:sp>
      <p:sp>
        <p:nvSpPr>
          <p:cNvPr id="14" name="Shape 12"/>
          <p:cNvSpPr/>
          <p:nvPr/>
        </p:nvSpPr>
        <p:spPr>
          <a:xfrm>
            <a:off x="5159121" y="2368296"/>
            <a:ext cx="0" cy="466344"/>
          </a:xfrm>
          <a:prstGeom prst="line">
            <a:avLst/>
          </a:prstGeom>
          <a:noFill/>
          <a:ln w="15875">
            <a:solidFill>
              <a:srgbClr val="9B988E"/>
            </a:solidFill>
            <a:prstDash val="solid"/>
          </a:ln>
        </p:spPr>
      </p:sp>
      <p:sp>
        <p:nvSpPr>
          <p:cNvPr id="15" name="Shape 13"/>
          <p:cNvSpPr/>
          <p:nvPr/>
        </p:nvSpPr>
        <p:spPr>
          <a:xfrm>
            <a:off x="4295546" y="2834640"/>
            <a:ext cx="1727149" cy="777240"/>
          </a:xfrm>
          <a:prstGeom prst="roundRect">
            <a:avLst>
              <a:gd name="adj" fmla="val 9412"/>
            </a:avLst>
          </a:prstGeom>
          <a:solidFill>
            <a:srgbClr val="EEF2FD"/>
          </a:solidFill>
          <a:ln w="12700">
            <a:solidFill>
              <a:srgbClr val="1A4FD6"/>
            </a:solidFill>
            <a:prstDash val="solid"/>
          </a:ln>
        </p:spPr>
      </p:sp>
      <p:sp>
        <p:nvSpPr>
          <p:cNvPr id="16" name="Text 14"/>
          <p:cNvSpPr txBox="1"/>
          <p:nvPr/>
        </p:nvSpPr>
        <p:spPr>
          <a:xfrm>
            <a:off x="4341266" y="2834640"/>
            <a:ext cx="1635709" cy="777240"/>
          </a:xfrm>
          <a:prstGeom prst="rect">
            <a:avLst/>
          </a:prstGeom>
          <a:noFill/>
          <a:ln/>
        </p:spPr>
        <p:txBody>
          <a:bodyPr wrap="square" lIns="0" tIns="0" rIns="0" bIns="0" rtlCol="0" anchor="ctr"/>
          <a:lstStyle/>
          <a:p>
            <a:pPr algn="ctr" indent="0" marL="0">
              <a:lnSpc>
                <a:spcPct val="95000"/>
              </a:lnSpc>
              <a:buNone/>
            </a:pPr>
            <a:r>
              <a:rPr lang="en-US" sz="900" b="1" dirty="0">
                <a:solidFill>
                  <a:srgbClr val="12358E"/>
                </a:solidFill>
                <a:latin typeface="Calibri" pitchFamily="34" charset="0"/>
                <a:ea typeface="Calibri" pitchFamily="34" charset="-122"/>
                <a:cs typeface="Calibri" pitchFamily="34" charset="-120"/>
              </a:rPr>
              <a:t>AI
</a:t>
            </a:r>
            <a:pPr algn="ctr" indent="0" marL="0">
              <a:lnSpc>
                <a:spcPct val="95000"/>
              </a:lnSpc>
              <a:buNone/>
            </a:pPr>
            <a:r>
              <a:rPr lang="en-US" sz="1150" b="1" dirty="0">
                <a:solidFill>
                  <a:srgbClr val="1A1917"/>
                </a:solidFill>
                <a:latin typeface="Calibri" pitchFamily="34" charset="0"/>
                <a:ea typeface="Calibri" pitchFamily="34" charset="-122"/>
                <a:cs typeface="Calibri" pitchFamily="34" charset="-120"/>
              </a:rPr>
              <a:t>Engineering</a:t>
            </a:r>
            <a:endParaRPr lang="en-US" sz="900" dirty="0"/>
          </a:p>
        </p:txBody>
      </p:sp>
      <p:sp>
        <p:nvSpPr>
          <p:cNvPr id="17" name="Shape 15"/>
          <p:cNvSpPr/>
          <p:nvPr/>
        </p:nvSpPr>
        <p:spPr>
          <a:xfrm>
            <a:off x="7032574" y="2368296"/>
            <a:ext cx="0" cy="466344"/>
          </a:xfrm>
          <a:prstGeom prst="line">
            <a:avLst/>
          </a:prstGeom>
          <a:noFill/>
          <a:ln w="15875">
            <a:solidFill>
              <a:srgbClr val="9B988E"/>
            </a:solidFill>
            <a:prstDash val="solid"/>
          </a:ln>
        </p:spPr>
      </p:sp>
      <p:sp>
        <p:nvSpPr>
          <p:cNvPr id="18" name="Shape 16"/>
          <p:cNvSpPr/>
          <p:nvPr/>
        </p:nvSpPr>
        <p:spPr>
          <a:xfrm>
            <a:off x="6169000" y="2834640"/>
            <a:ext cx="1727149" cy="777240"/>
          </a:xfrm>
          <a:prstGeom prst="roundRect">
            <a:avLst>
              <a:gd name="adj" fmla="val 9412"/>
            </a:avLst>
          </a:prstGeom>
          <a:solidFill>
            <a:srgbClr val="EEF2FD"/>
          </a:solidFill>
          <a:ln w="12700">
            <a:solidFill>
              <a:srgbClr val="1A4FD6"/>
            </a:solidFill>
            <a:prstDash val="solid"/>
          </a:ln>
        </p:spPr>
      </p:sp>
      <p:sp>
        <p:nvSpPr>
          <p:cNvPr id="19" name="Text 17"/>
          <p:cNvSpPr txBox="1"/>
          <p:nvPr/>
        </p:nvSpPr>
        <p:spPr>
          <a:xfrm>
            <a:off x="6214720" y="2834640"/>
            <a:ext cx="1635709" cy="777240"/>
          </a:xfrm>
          <a:prstGeom prst="rect">
            <a:avLst/>
          </a:prstGeom>
          <a:noFill/>
          <a:ln/>
        </p:spPr>
        <p:txBody>
          <a:bodyPr wrap="square" lIns="0" tIns="0" rIns="0" bIns="0" rtlCol="0" anchor="ctr"/>
          <a:lstStyle/>
          <a:p>
            <a:pPr algn="ctr" indent="0" marL="0">
              <a:lnSpc>
                <a:spcPct val="95000"/>
              </a:lnSpc>
              <a:buNone/>
            </a:pPr>
            <a:r>
              <a:rPr lang="en-US" sz="900" b="1" dirty="0">
                <a:solidFill>
                  <a:srgbClr val="12358E"/>
                </a:solidFill>
                <a:latin typeface="Calibri" pitchFamily="34" charset="0"/>
                <a:ea typeface="Calibri" pitchFamily="34" charset="-122"/>
                <a:cs typeface="Calibri" pitchFamily="34" charset="-120"/>
              </a:rPr>
              <a:t>AI
</a:t>
            </a:r>
            <a:pPr algn="ctr" indent="0" marL="0">
              <a:lnSpc>
                <a:spcPct val="95000"/>
              </a:lnSpc>
              <a:buNone/>
            </a:pPr>
            <a:r>
              <a:rPr lang="en-US" sz="1150" b="1" dirty="0">
                <a:solidFill>
                  <a:srgbClr val="1A1917"/>
                </a:solidFill>
                <a:latin typeface="Calibri" pitchFamily="34" charset="0"/>
                <a:ea typeface="Calibri" pitchFamily="34" charset="-122"/>
                <a:cs typeface="Calibri" pitchFamily="34" charset="-120"/>
              </a:rPr>
              <a:t>Production</a:t>
            </a:r>
            <a:endParaRPr lang="en-US" sz="900" dirty="0"/>
          </a:p>
        </p:txBody>
      </p:sp>
      <p:sp>
        <p:nvSpPr>
          <p:cNvPr id="20" name="Shape 18"/>
          <p:cNvSpPr/>
          <p:nvPr/>
        </p:nvSpPr>
        <p:spPr>
          <a:xfrm>
            <a:off x="8906027" y="2368296"/>
            <a:ext cx="0" cy="466344"/>
          </a:xfrm>
          <a:prstGeom prst="line">
            <a:avLst/>
          </a:prstGeom>
          <a:noFill/>
          <a:ln w="15875">
            <a:solidFill>
              <a:srgbClr val="9B988E"/>
            </a:solidFill>
            <a:prstDash val="solid"/>
          </a:ln>
        </p:spPr>
      </p:sp>
      <p:sp>
        <p:nvSpPr>
          <p:cNvPr id="21" name="Shape 19"/>
          <p:cNvSpPr/>
          <p:nvPr/>
        </p:nvSpPr>
        <p:spPr>
          <a:xfrm>
            <a:off x="8042453" y="2834640"/>
            <a:ext cx="1727149" cy="777240"/>
          </a:xfrm>
          <a:prstGeom prst="roundRect">
            <a:avLst>
              <a:gd name="adj" fmla="val 9412"/>
            </a:avLst>
          </a:prstGeom>
          <a:solidFill>
            <a:srgbClr val="EEF2FD"/>
          </a:solidFill>
          <a:ln w="12700">
            <a:solidFill>
              <a:srgbClr val="1A4FD6"/>
            </a:solidFill>
            <a:prstDash val="solid"/>
          </a:ln>
        </p:spPr>
      </p:sp>
      <p:sp>
        <p:nvSpPr>
          <p:cNvPr id="22" name="Text 20"/>
          <p:cNvSpPr txBox="1"/>
          <p:nvPr/>
        </p:nvSpPr>
        <p:spPr>
          <a:xfrm>
            <a:off x="8088173" y="2834640"/>
            <a:ext cx="1635709" cy="777240"/>
          </a:xfrm>
          <a:prstGeom prst="rect">
            <a:avLst/>
          </a:prstGeom>
          <a:noFill/>
          <a:ln/>
        </p:spPr>
        <p:txBody>
          <a:bodyPr wrap="square" lIns="0" tIns="0" rIns="0" bIns="0" rtlCol="0" anchor="ctr"/>
          <a:lstStyle/>
          <a:p>
            <a:pPr algn="ctr" indent="0" marL="0">
              <a:lnSpc>
                <a:spcPct val="95000"/>
              </a:lnSpc>
              <a:buNone/>
            </a:pPr>
            <a:r>
              <a:rPr lang="en-US" sz="900" b="1" dirty="0">
                <a:solidFill>
                  <a:srgbClr val="12358E"/>
                </a:solidFill>
                <a:latin typeface="Calibri" pitchFamily="34" charset="0"/>
                <a:ea typeface="Calibri" pitchFamily="34" charset="-122"/>
                <a:cs typeface="Calibri" pitchFamily="34" charset="-120"/>
              </a:rPr>
              <a:t>AI
</a:t>
            </a:r>
            <a:pPr algn="ctr" indent="0" marL="0">
              <a:lnSpc>
                <a:spcPct val="95000"/>
              </a:lnSpc>
              <a:buNone/>
            </a:pPr>
            <a:r>
              <a:rPr lang="en-US" sz="1150" b="1" dirty="0">
                <a:solidFill>
                  <a:srgbClr val="1A1917"/>
                </a:solidFill>
                <a:latin typeface="Calibri" pitchFamily="34" charset="0"/>
                <a:ea typeface="Calibri" pitchFamily="34" charset="-122"/>
                <a:cs typeface="Calibri" pitchFamily="34" charset="-120"/>
              </a:rPr>
              <a:t>Purchase</a:t>
            </a:r>
            <a:endParaRPr lang="en-US" sz="900" dirty="0"/>
          </a:p>
        </p:txBody>
      </p:sp>
      <p:sp>
        <p:nvSpPr>
          <p:cNvPr id="23" name="Shape 21"/>
          <p:cNvSpPr/>
          <p:nvPr/>
        </p:nvSpPr>
        <p:spPr>
          <a:xfrm>
            <a:off x="10779481" y="2368296"/>
            <a:ext cx="0" cy="466344"/>
          </a:xfrm>
          <a:prstGeom prst="line">
            <a:avLst/>
          </a:prstGeom>
          <a:noFill/>
          <a:ln w="15875">
            <a:solidFill>
              <a:srgbClr val="9B988E"/>
            </a:solidFill>
            <a:prstDash val="solid"/>
          </a:ln>
        </p:spPr>
      </p:sp>
      <p:sp>
        <p:nvSpPr>
          <p:cNvPr id="24" name="Shape 22"/>
          <p:cNvSpPr/>
          <p:nvPr/>
        </p:nvSpPr>
        <p:spPr>
          <a:xfrm>
            <a:off x="9915906" y="2834640"/>
            <a:ext cx="1727149" cy="777240"/>
          </a:xfrm>
          <a:prstGeom prst="roundRect">
            <a:avLst>
              <a:gd name="adj" fmla="val 9412"/>
            </a:avLst>
          </a:prstGeom>
          <a:solidFill>
            <a:srgbClr val="EEF2FD"/>
          </a:solidFill>
          <a:ln w="12700">
            <a:solidFill>
              <a:srgbClr val="1A4FD6"/>
            </a:solidFill>
            <a:prstDash val="solid"/>
          </a:ln>
        </p:spPr>
      </p:sp>
      <p:sp>
        <p:nvSpPr>
          <p:cNvPr id="25" name="Text 23"/>
          <p:cNvSpPr txBox="1"/>
          <p:nvPr/>
        </p:nvSpPr>
        <p:spPr>
          <a:xfrm>
            <a:off x="9961626" y="2834640"/>
            <a:ext cx="1635709" cy="777240"/>
          </a:xfrm>
          <a:prstGeom prst="rect">
            <a:avLst/>
          </a:prstGeom>
          <a:noFill/>
          <a:ln/>
        </p:spPr>
        <p:txBody>
          <a:bodyPr wrap="square" lIns="0" tIns="0" rIns="0" bIns="0" rtlCol="0" anchor="ctr"/>
          <a:lstStyle/>
          <a:p>
            <a:pPr algn="ctr" indent="0" marL="0">
              <a:lnSpc>
                <a:spcPct val="95000"/>
              </a:lnSpc>
              <a:buNone/>
            </a:pPr>
            <a:r>
              <a:rPr lang="en-US" sz="900" b="1" dirty="0">
                <a:solidFill>
                  <a:srgbClr val="12358E"/>
                </a:solidFill>
                <a:latin typeface="Calibri" pitchFamily="34" charset="0"/>
                <a:ea typeface="Calibri" pitchFamily="34" charset="-122"/>
                <a:cs typeface="Calibri" pitchFamily="34" charset="-120"/>
              </a:rPr>
              <a:t>AI
</a:t>
            </a:r>
            <a:pPr algn="ctr" indent="0" marL="0">
              <a:lnSpc>
                <a:spcPct val="95000"/>
              </a:lnSpc>
              <a:buNone/>
            </a:pPr>
            <a:r>
              <a:rPr lang="en-US" sz="1150" b="1" dirty="0">
                <a:solidFill>
                  <a:srgbClr val="1A1917"/>
                </a:solidFill>
                <a:latin typeface="Calibri" pitchFamily="34" charset="0"/>
                <a:ea typeface="Calibri" pitchFamily="34" charset="-122"/>
                <a:cs typeface="Calibri" pitchFamily="34" charset="-120"/>
              </a:rPr>
              <a:t>Inventory</a:t>
            </a:r>
            <a:endParaRPr lang="en-US" sz="900" dirty="0"/>
          </a:p>
        </p:txBody>
      </p:sp>
      <p:sp>
        <p:nvSpPr>
          <p:cNvPr id="26" name="Shape 24"/>
          <p:cNvSpPr/>
          <p:nvPr/>
        </p:nvSpPr>
        <p:spPr>
          <a:xfrm>
            <a:off x="1412215" y="3337560"/>
            <a:ext cx="0" cy="548640"/>
          </a:xfrm>
          <a:prstGeom prst="line">
            <a:avLst/>
          </a:prstGeom>
          <a:noFill/>
          <a:ln w="15875">
            <a:solidFill>
              <a:srgbClr val="9B988E"/>
            </a:solidFill>
            <a:prstDash val="solid"/>
          </a:ln>
        </p:spPr>
      </p:sp>
      <p:sp>
        <p:nvSpPr>
          <p:cNvPr id="27" name="Shape 25"/>
          <p:cNvSpPr/>
          <p:nvPr/>
        </p:nvSpPr>
        <p:spPr>
          <a:xfrm>
            <a:off x="548640" y="3886200"/>
            <a:ext cx="1727149" cy="777240"/>
          </a:xfrm>
          <a:prstGeom prst="roundRect">
            <a:avLst>
              <a:gd name="adj" fmla="val 9412"/>
            </a:avLst>
          </a:prstGeom>
          <a:solidFill>
            <a:srgbClr val="EEF2FD"/>
          </a:solidFill>
          <a:ln w="12700">
            <a:solidFill>
              <a:srgbClr val="1A4FD6"/>
            </a:solidFill>
            <a:prstDash val="solid"/>
          </a:ln>
        </p:spPr>
      </p:sp>
      <p:sp>
        <p:nvSpPr>
          <p:cNvPr id="28" name="Text 26"/>
          <p:cNvSpPr txBox="1"/>
          <p:nvPr/>
        </p:nvSpPr>
        <p:spPr>
          <a:xfrm>
            <a:off x="594360" y="3886200"/>
            <a:ext cx="1635709" cy="777240"/>
          </a:xfrm>
          <a:prstGeom prst="rect">
            <a:avLst/>
          </a:prstGeom>
          <a:noFill/>
          <a:ln/>
        </p:spPr>
        <p:txBody>
          <a:bodyPr wrap="square" lIns="0" tIns="0" rIns="0" bIns="0" rtlCol="0" anchor="ctr"/>
          <a:lstStyle/>
          <a:p>
            <a:pPr algn="ctr" indent="0" marL="0">
              <a:lnSpc>
                <a:spcPct val="95000"/>
              </a:lnSpc>
              <a:buNone/>
            </a:pPr>
            <a:r>
              <a:rPr lang="en-US" sz="900" b="1" dirty="0">
                <a:solidFill>
                  <a:srgbClr val="12358E"/>
                </a:solidFill>
                <a:latin typeface="Calibri" pitchFamily="34" charset="0"/>
                <a:ea typeface="Calibri" pitchFamily="34" charset="-122"/>
                <a:cs typeface="Calibri" pitchFamily="34" charset="-120"/>
              </a:rPr>
              <a:t>AI
</a:t>
            </a:r>
            <a:pPr algn="ctr" indent="0" marL="0">
              <a:lnSpc>
                <a:spcPct val="95000"/>
              </a:lnSpc>
              <a:buNone/>
            </a:pPr>
            <a:r>
              <a:rPr lang="en-US" sz="1150" b="1" dirty="0">
                <a:solidFill>
                  <a:srgbClr val="1A1917"/>
                </a:solidFill>
                <a:latin typeface="Calibri" pitchFamily="34" charset="0"/>
                <a:ea typeface="Calibri" pitchFamily="34" charset="-122"/>
                <a:cs typeface="Calibri" pitchFamily="34" charset="-120"/>
              </a:rPr>
              <a:t>Quality</a:t>
            </a:r>
            <a:endParaRPr lang="en-US" sz="900" dirty="0"/>
          </a:p>
        </p:txBody>
      </p:sp>
      <p:sp>
        <p:nvSpPr>
          <p:cNvPr id="29" name="Shape 27"/>
          <p:cNvSpPr/>
          <p:nvPr/>
        </p:nvSpPr>
        <p:spPr>
          <a:xfrm>
            <a:off x="3285668" y="3337560"/>
            <a:ext cx="0" cy="548640"/>
          </a:xfrm>
          <a:prstGeom prst="line">
            <a:avLst/>
          </a:prstGeom>
          <a:noFill/>
          <a:ln w="15875">
            <a:solidFill>
              <a:srgbClr val="9B988E"/>
            </a:solidFill>
            <a:prstDash val="solid"/>
          </a:ln>
        </p:spPr>
      </p:sp>
      <p:sp>
        <p:nvSpPr>
          <p:cNvPr id="30" name="Shape 28"/>
          <p:cNvSpPr/>
          <p:nvPr/>
        </p:nvSpPr>
        <p:spPr>
          <a:xfrm>
            <a:off x="2422093" y="3886200"/>
            <a:ext cx="1727149" cy="777240"/>
          </a:xfrm>
          <a:prstGeom prst="roundRect">
            <a:avLst>
              <a:gd name="adj" fmla="val 9412"/>
            </a:avLst>
          </a:prstGeom>
          <a:solidFill>
            <a:srgbClr val="EEF2FD"/>
          </a:solidFill>
          <a:ln w="12700">
            <a:solidFill>
              <a:srgbClr val="1A4FD6"/>
            </a:solidFill>
            <a:prstDash val="solid"/>
          </a:ln>
        </p:spPr>
      </p:sp>
      <p:sp>
        <p:nvSpPr>
          <p:cNvPr id="31" name="Text 29"/>
          <p:cNvSpPr txBox="1"/>
          <p:nvPr/>
        </p:nvSpPr>
        <p:spPr>
          <a:xfrm>
            <a:off x="2467813" y="3886200"/>
            <a:ext cx="1635709" cy="777240"/>
          </a:xfrm>
          <a:prstGeom prst="rect">
            <a:avLst/>
          </a:prstGeom>
          <a:noFill/>
          <a:ln/>
        </p:spPr>
        <p:txBody>
          <a:bodyPr wrap="square" lIns="0" tIns="0" rIns="0" bIns="0" rtlCol="0" anchor="ctr"/>
          <a:lstStyle/>
          <a:p>
            <a:pPr algn="ctr" indent="0" marL="0">
              <a:lnSpc>
                <a:spcPct val="95000"/>
              </a:lnSpc>
              <a:buNone/>
            </a:pPr>
            <a:r>
              <a:rPr lang="en-US" sz="900" b="1" dirty="0">
                <a:solidFill>
                  <a:srgbClr val="12358E"/>
                </a:solidFill>
                <a:latin typeface="Calibri" pitchFamily="34" charset="0"/>
                <a:ea typeface="Calibri" pitchFamily="34" charset="-122"/>
                <a:cs typeface="Calibri" pitchFamily="34" charset="-120"/>
              </a:rPr>
              <a:t>AI
</a:t>
            </a:r>
            <a:pPr algn="ctr" indent="0" marL="0">
              <a:lnSpc>
                <a:spcPct val="95000"/>
              </a:lnSpc>
              <a:buNone/>
            </a:pPr>
            <a:r>
              <a:rPr lang="en-US" sz="1150" b="1" dirty="0">
                <a:solidFill>
                  <a:srgbClr val="1A1917"/>
                </a:solidFill>
                <a:latin typeface="Calibri" pitchFamily="34" charset="0"/>
                <a:ea typeface="Calibri" pitchFamily="34" charset="-122"/>
                <a:cs typeface="Calibri" pitchFamily="34" charset="-120"/>
              </a:rPr>
              <a:t>Maintenance</a:t>
            </a:r>
            <a:endParaRPr lang="en-US" sz="900" dirty="0"/>
          </a:p>
        </p:txBody>
      </p:sp>
      <p:sp>
        <p:nvSpPr>
          <p:cNvPr id="32" name="Shape 30"/>
          <p:cNvSpPr/>
          <p:nvPr/>
        </p:nvSpPr>
        <p:spPr>
          <a:xfrm>
            <a:off x="5159121" y="3337560"/>
            <a:ext cx="0" cy="548640"/>
          </a:xfrm>
          <a:prstGeom prst="line">
            <a:avLst/>
          </a:prstGeom>
          <a:noFill/>
          <a:ln w="15875">
            <a:solidFill>
              <a:srgbClr val="9B988E"/>
            </a:solidFill>
            <a:prstDash val="solid"/>
          </a:ln>
        </p:spPr>
      </p:sp>
      <p:sp>
        <p:nvSpPr>
          <p:cNvPr id="33" name="Shape 31"/>
          <p:cNvSpPr/>
          <p:nvPr/>
        </p:nvSpPr>
        <p:spPr>
          <a:xfrm>
            <a:off x="4295546" y="3886200"/>
            <a:ext cx="1727149" cy="777240"/>
          </a:xfrm>
          <a:prstGeom prst="roundRect">
            <a:avLst>
              <a:gd name="adj" fmla="val 9412"/>
            </a:avLst>
          </a:prstGeom>
          <a:solidFill>
            <a:srgbClr val="EEF2FD"/>
          </a:solidFill>
          <a:ln w="12700">
            <a:solidFill>
              <a:srgbClr val="1A4FD6"/>
            </a:solidFill>
            <a:prstDash val="solid"/>
          </a:ln>
        </p:spPr>
      </p:sp>
      <p:sp>
        <p:nvSpPr>
          <p:cNvPr id="34" name="Text 32"/>
          <p:cNvSpPr txBox="1"/>
          <p:nvPr/>
        </p:nvSpPr>
        <p:spPr>
          <a:xfrm>
            <a:off x="4341266" y="3886200"/>
            <a:ext cx="1635709" cy="777240"/>
          </a:xfrm>
          <a:prstGeom prst="rect">
            <a:avLst/>
          </a:prstGeom>
          <a:noFill/>
          <a:ln/>
        </p:spPr>
        <p:txBody>
          <a:bodyPr wrap="square" lIns="0" tIns="0" rIns="0" bIns="0" rtlCol="0" anchor="ctr"/>
          <a:lstStyle/>
          <a:p>
            <a:pPr algn="ctr" indent="0" marL="0">
              <a:lnSpc>
                <a:spcPct val="95000"/>
              </a:lnSpc>
              <a:buNone/>
            </a:pPr>
            <a:r>
              <a:rPr lang="en-US" sz="900" b="1" dirty="0">
                <a:solidFill>
                  <a:srgbClr val="12358E"/>
                </a:solidFill>
                <a:latin typeface="Calibri" pitchFamily="34" charset="0"/>
                <a:ea typeface="Calibri" pitchFamily="34" charset="-122"/>
                <a:cs typeface="Calibri" pitchFamily="34" charset="-120"/>
              </a:rPr>
              <a:t>AI
</a:t>
            </a:r>
            <a:pPr algn="ctr" indent="0" marL="0">
              <a:lnSpc>
                <a:spcPct val="95000"/>
              </a:lnSpc>
              <a:buNone/>
            </a:pPr>
            <a:r>
              <a:rPr lang="en-US" sz="1150" b="1" dirty="0">
                <a:solidFill>
                  <a:srgbClr val="1A1917"/>
                </a:solidFill>
                <a:latin typeface="Calibri" pitchFamily="34" charset="0"/>
                <a:ea typeface="Calibri" pitchFamily="34" charset="-122"/>
                <a:cs typeface="Calibri" pitchFamily="34" charset="-120"/>
              </a:rPr>
              <a:t>Dispatch</a:t>
            </a:r>
            <a:endParaRPr lang="en-US" sz="900" dirty="0"/>
          </a:p>
        </p:txBody>
      </p:sp>
      <p:sp>
        <p:nvSpPr>
          <p:cNvPr id="35" name="Shape 33"/>
          <p:cNvSpPr/>
          <p:nvPr/>
        </p:nvSpPr>
        <p:spPr>
          <a:xfrm>
            <a:off x="7032574" y="3337560"/>
            <a:ext cx="0" cy="548640"/>
          </a:xfrm>
          <a:prstGeom prst="line">
            <a:avLst/>
          </a:prstGeom>
          <a:noFill/>
          <a:ln w="15875">
            <a:solidFill>
              <a:srgbClr val="9B988E"/>
            </a:solidFill>
            <a:prstDash val="solid"/>
          </a:ln>
        </p:spPr>
      </p:sp>
      <p:sp>
        <p:nvSpPr>
          <p:cNvPr id="36" name="Shape 34"/>
          <p:cNvSpPr/>
          <p:nvPr/>
        </p:nvSpPr>
        <p:spPr>
          <a:xfrm>
            <a:off x="6169000" y="3886200"/>
            <a:ext cx="1727149" cy="777240"/>
          </a:xfrm>
          <a:prstGeom prst="roundRect">
            <a:avLst>
              <a:gd name="adj" fmla="val 9412"/>
            </a:avLst>
          </a:prstGeom>
          <a:solidFill>
            <a:srgbClr val="EEF2FD"/>
          </a:solidFill>
          <a:ln w="12700">
            <a:solidFill>
              <a:srgbClr val="1A4FD6"/>
            </a:solidFill>
            <a:prstDash val="solid"/>
          </a:ln>
        </p:spPr>
      </p:sp>
      <p:sp>
        <p:nvSpPr>
          <p:cNvPr id="37" name="Text 35"/>
          <p:cNvSpPr txBox="1"/>
          <p:nvPr/>
        </p:nvSpPr>
        <p:spPr>
          <a:xfrm>
            <a:off x="6214720" y="3886200"/>
            <a:ext cx="1635709" cy="777240"/>
          </a:xfrm>
          <a:prstGeom prst="rect">
            <a:avLst/>
          </a:prstGeom>
          <a:noFill/>
          <a:ln/>
        </p:spPr>
        <p:txBody>
          <a:bodyPr wrap="square" lIns="0" tIns="0" rIns="0" bIns="0" rtlCol="0" anchor="ctr"/>
          <a:lstStyle/>
          <a:p>
            <a:pPr algn="ctr" indent="0" marL="0">
              <a:lnSpc>
                <a:spcPct val="95000"/>
              </a:lnSpc>
              <a:buNone/>
            </a:pPr>
            <a:r>
              <a:rPr lang="en-US" sz="900" b="1" dirty="0">
                <a:solidFill>
                  <a:srgbClr val="12358E"/>
                </a:solidFill>
                <a:latin typeface="Calibri" pitchFamily="34" charset="0"/>
                <a:ea typeface="Calibri" pitchFamily="34" charset="-122"/>
                <a:cs typeface="Calibri" pitchFamily="34" charset="-120"/>
              </a:rPr>
              <a:t>AI
</a:t>
            </a:r>
            <a:pPr algn="ctr" indent="0" marL="0">
              <a:lnSpc>
                <a:spcPct val="95000"/>
              </a:lnSpc>
              <a:buNone/>
            </a:pPr>
            <a:r>
              <a:rPr lang="en-US" sz="1150" b="1" dirty="0">
                <a:solidFill>
                  <a:srgbClr val="1A1917"/>
                </a:solidFill>
                <a:latin typeface="Calibri" pitchFamily="34" charset="0"/>
                <a:ea typeface="Calibri" pitchFamily="34" charset="-122"/>
                <a:cs typeface="Calibri" pitchFamily="34" charset="-120"/>
              </a:rPr>
              <a:t>Accounts</a:t>
            </a:r>
            <a:endParaRPr lang="en-US" sz="900" dirty="0"/>
          </a:p>
        </p:txBody>
      </p:sp>
      <p:sp>
        <p:nvSpPr>
          <p:cNvPr id="38" name="Shape 36"/>
          <p:cNvSpPr/>
          <p:nvPr/>
        </p:nvSpPr>
        <p:spPr>
          <a:xfrm>
            <a:off x="8906027" y="3337560"/>
            <a:ext cx="0" cy="548640"/>
          </a:xfrm>
          <a:prstGeom prst="line">
            <a:avLst/>
          </a:prstGeom>
          <a:noFill/>
          <a:ln w="15875">
            <a:solidFill>
              <a:srgbClr val="9B988E"/>
            </a:solidFill>
            <a:prstDash val="solid"/>
          </a:ln>
        </p:spPr>
      </p:sp>
      <p:sp>
        <p:nvSpPr>
          <p:cNvPr id="39" name="Shape 37"/>
          <p:cNvSpPr/>
          <p:nvPr/>
        </p:nvSpPr>
        <p:spPr>
          <a:xfrm>
            <a:off x="8042453" y="3886200"/>
            <a:ext cx="1727149" cy="777240"/>
          </a:xfrm>
          <a:prstGeom prst="roundRect">
            <a:avLst>
              <a:gd name="adj" fmla="val 9412"/>
            </a:avLst>
          </a:prstGeom>
          <a:solidFill>
            <a:srgbClr val="EEF2FD"/>
          </a:solidFill>
          <a:ln w="12700">
            <a:solidFill>
              <a:srgbClr val="1A4FD6"/>
            </a:solidFill>
            <a:prstDash val="solid"/>
          </a:ln>
        </p:spPr>
      </p:sp>
      <p:sp>
        <p:nvSpPr>
          <p:cNvPr id="40" name="Text 38"/>
          <p:cNvSpPr txBox="1"/>
          <p:nvPr/>
        </p:nvSpPr>
        <p:spPr>
          <a:xfrm>
            <a:off x="8088173" y="3886200"/>
            <a:ext cx="1635709" cy="777240"/>
          </a:xfrm>
          <a:prstGeom prst="rect">
            <a:avLst/>
          </a:prstGeom>
          <a:noFill/>
          <a:ln/>
        </p:spPr>
        <p:txBody>
          <a:bodyPr wrap="square" lIns="0" tIns="0" rIns="0" bIns="0" rtlCol="0" anchor="ctr"/>
          <a:lstStyle/>
          <a:p>
            <a:pPr algn="ctr" indent="0" marL="0">
              <a:lnSpc>
                <a:spcPct val="95000"/>
              </a:lnSpc>
              <a:buNone/>
            </a:pPr>
            <a:r>
              <a:rPr lang="en-US" sz="900" b="1" dirty="0">
                <a:solidFill>
                  <a:srgbClr val="12358E"/>
                </a:solidFill>
                <a:latin typeface="Calibri" pitchFamily="34" charset="0"/>
                <a:ea typeface="Calibri" pitchFamily="34" charset="-122"/>
                <a:cs typeface="Calibri" pitchFamily="34" charset="-120"/>
              </a:rPr>
              <a:t>AI
</a:t>
            </a:r>
            <a:pPr algn="ctr" indent="0" marL="0">
              <a:lnSpc>
                <a:spcPct val="95000"/>
              </a:lnSpc>
              <a:buNone/>
            </a:pPr>
            <a:r>
              <a:rPr lang="en-US" sz="1150" b="1" dirty="0">
                <a:solidFill>
                  <a:srgbClr val="1A1917"/>
                </a:solidFill>
                <a:latin typeface="Calibri" pitchFamily="34" charset="0"/>
                <a:ea typeface="Calibri" pitchFamily="34" charset="-122"/>
                <a:cs typeface="Calibri" pitchFamily="34" charset="-120"/>
              </a:rPr>
              <a:t>Management</a:t>
            </a:r>
            <a:endParaRPr lang="en-US" sz="900" dirty="0"/>
          </a:p>
          <a:p>
            <a:pPr algn="ctr" indent="0" marL="0">
              <a:lnSpc>
                <a:spcPct val="95000"/>
              </a:lnSpc>
              <a:buNone/>
            </a:pPr>
            <a:r>
              <a:rPr lang="en-US" sz="1150" b="1" dirty="0">
                <a:solidFill>
                  <a:srgbClr val="1A1917"/>
                </a:solidFill>
                <a:latin typeface="Calibri" pitchFamily="34" charset="0"/>
                <a:ea typeface="Calibri" pitchFamily="34" charset="-122"/>
                <a:cs typeface="Calibri" pitchFamily="34" charset="-120"/>
              </a:rPr>
              <a:t>Intelligence</a:t>
            </a:r>
            <a:endParaRPr lang="en-US" sz="900" dirty="0"/>
          </a:p>
        </p:txBody>
      </p:sp>
      <p:sp>
        <p:nvSpPr>
          <p:cNvPr id="41" name="Text 39"/>
          <p:cNvSpPr txBox="1"/>
          <p:nvPr/>
        </p:nvSpPr>
        <p:spPr>
          <a:xfrm>
            <a:off x="548640" y="5989320"/>
            <a:ext cx="11094415" cy="457200"/>
          </a:xfrm>
          <a:prstGeom prst="rect">
            <a:avLst/>
          </a:prstGeom>
          <a:noFill/>
          <a:ln/>
        </p:spPr>
        <p:txBody>
          <a:bodyPr wrap="square" lIns="0" tIns="0" rIns="0" bIns="0" rtlCol="0" anchor="ctr"/>
          <a:lstStyle/>
          <a:p>
            <a:pPr indent="0" marL="0">
              <a:buNone/>
            </a:pPr>
            <a:r>
              <a:rPr lang="en-US" sz="1300" i="1" dirty="0">
                <a:solidFill>
                  <a:srgbClr val="6B6860"/>
                </a:solidFill>
                <a:latin typeface="Calibri" pitchFamily="34" charset="0"/>
                <a:ea typeface="Calibri" pitchFamily="34" charset="-122"/>
                <a:cs typeface="Calibri" pitchFamily="34" charset="-120"/>
              </a:rPr>
              <a:t>Same organisation. Same reporting lines. The people you have today would work alongside — and direct — every one of these.</a:t>
            </a:r>
            <a:endParaRPr lang="en-US" sz="1300" dirty="0"/>
          </a:p>
        </p:txBody>
      </p:sp>
      <p:sp>
        <p:nvSpPr>
          <p:cNvPr id="42" name="Text 40"/>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44" name="Text 41"/>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05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DEPARTMENT 1 OF 8</a:t>
            </a:r>
            <a:endParaRPr lang="en-US" sz="1200" dirty="0"/>
          </a:p>
        </p:txBody>
      </p:sp>
      <p:sp>
        <p:nvSpPr>
          <p:cNvPr id="3" name="Shape 1"/>
          <p:cNvSpPr/>
          <p:nvPr/>
        </p:nvSpPr>
        <p:spPr>
          <a:xfrm>
            <a:off x="10820095" y="457200"/>
            <a:ext cx="566928" cy="566928"/>
          </a:xfrm>
          <a:prstGeom prst="ellipse">
            <a:avLst/>
          </a:prstGeom>
          <a:solidFill>
            <a:srgbClr val="1A4FD6"/>
          </a:solidFill>
          <a:ln/>
        </p:spPr>
      </p:sp>
      <p:sp>
        <p:nvSpPr>
          <p:cNvPr id="4" name="Text 2"/>
          <p:cNvSpPr txBox="1"/>
          <p:nvPr/>
        </p:nvSpPr>
        <p:spPr>
          <a:xfrm>
            <a:off x="10820095" y="457200"/>
            <a:ext cx="566928" cy="566928"/>
          </a:xfrm>
          <a:prstGeom prst="rect">
            <a:avLst/>
          </a:prstGeom>
          <a:noFill/>
          <a:ln/>
        </p:spPr>
        <p:txBody>
          <a:bodyPr wrap="square" lIns="0" tIns="0" rIns="0" bIns="0" rtlCol="0" anchor="ctr"/>
          <a:lstStyle/>
          <a:p>
            <a:pPr algn="ctr" indent="0" marL="0">
              <a:buNone/>
            </a:pPr>
            <a:r>
              <a:rPr lang="en-US" sz="1612" b="1" dirty="0">
                <a:solidFill>
                  <a:srgbClr val="FFFFFF"/>
                </a:solidFill>
                <a:latin typeface="Cambria" pitchFamily="34" charset="0"/>
                <a:ea typeface="Cambria" pitchFamily="34" charset="-122"/>
                <a:cs typeface="Cambria" pitchFamily="34" charset="-120"/>
              </a:rPr>
              <a:t>S</a:t>
            </a:r>
            <a:endParaRPr lang="en-US" sz="1612" dirty="0"/>
          </a:p>
        </p:txBody>
      </p:sp>
      <p:sp>
        <p:nvSpPr>
          <p:cNvPr id="5" name="Text 3"/>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000" b="1" dirty="0">
                <a:solidFill>
                  <a:srgbClr val="1A1917"/>
                </a:solidFill>
                <a:latin typeface="Cambria" pitchFamily="34" charset="0"/>
                <a:ea typeface="Cambria" pitchFamily="34" charset="-122"/>
                <a:cs typeface="Cambria" pitchFamily="34" charset="-120"/>
              </a:rPr>
              <a:t>AI Sales Employee</a:t>
            </a:r>
            <a:endParaRPr lang="en-US" sz="3000" dirty="0"/>
          </a:p>
        </p:txBody>
      </p:sp>
      <p:sp>
        <p:nvSpPr>
          <p:cNvPr id="6" name="Shape 4"/>
          <p:cNvSpPr/>
          <p:nvPr/>
        </p:nvSpPr>
        <p:spPr>
          <a:xfrm>
            <a:off x="548640" y="1691640"/>
            <a:ext cx="3749040" cy="1417320"/>
          </a:xfrm>
          <a:prstGeom prst="roundRect">
            <a:avLst>
              <a:gd name="adj" fmla="val 6452"/>
            </a:avLst>
          </a:prstGeom>
          <a:solidFill>
            <a:srgbClr val="EFE6D6"/>
          </a:solidFill>
          <a:ln w="12700">
            <a:solidFill>
              <a:srgbClr val="8B6F47"/>
            </a:solidFill>
            <a:prstDash val="solid"/>
          </a:ln>
        </p:spPr>
      </p:sp>
      <p:sp>
        <p:nvSpPr>
          <p:cNvPr id="7" name="Text 5"/>
          <p:cNvSpPr txBox="1"/>
          <p:nvPr/>
        </p:nvSpPr>
        <p:spPr>
          <a:xfrm>
            <a:off x="749808" y="1819656"/>
            <a:ext cx="3346704" cy="274320"/>
          </a:xfrm>
          <a:prstGeom prst="rect">
            <a:avLst/>
          </a:prstGeom>
          <a:noFill/>
          <a:ln/>
        </p:spPr>
        <p:txBody>
          <a:bodyPr wrap="square" lIns="0" tIns="0" rIns="0" bIns="0" rtlCol="0" anchor="ctr"/>
          <a:lstStyle/>
          <a:p>
            <a:pPr indent="0" marL="0">
              <a:buNone/>
            </a:pPr>
            <a:r>
              <a:rPr lang="en-US" sz="1050" b="1" dirty="0">
                <a:solidFill>
                  <a:srgbClr val="6B5738"/>
                </a:solidFill>
                <a:latin typeface="Calibri" pitchFamily="34" charset="0"/>
                <a:ea typeface="Calibri" pitchFamily="34" charset="-122"/>
                <a:cs typeface="Calibri" pitchFamily="34" charset="-120"/>
              </a:rPr>
              <a:t>CUSTOMER SENDS</a:t>
            </a:r>
            <a:endParaRPr lang="en-US" sz="1050" dirty="0"/>
          </a:p>
        </p:txBody>
      </p:sp>
      <p:sp>
        <p:nvSpPr>
          <p:cNvPr id="8" name="Text 6"/>
          <p:cNvSpPr txBox="1"/>
          <p:nvPr/>
        </p:nvSpPr>
        <p:spPr>
          <a:xfrm>
            <a:off x="749808" y="2093976"/>
            <a:ext cx="3346704" cy="914400"/>
          </a:xfrm>
          <a:prstGeom prst="rect">
            <a:avLst/>
          </a:prstGeom>
          <a:noFill/>
          <a:ln/>
        </p:spPr>
        <p:txBody>
          <a:bodyPr wrap="square" lIns="0" tIns="0" rIns="0" bIns="0" rtlCol="0" anchor="t"/>
          <a:lstStyle/>
          <a:p>
            <a:pPr indent="0" marL="0">
              <a:lnSpc>
                <a:spcPct val="112000"/>
              </a:lnSpc>
              <a:buNone/>
            </a:pPr>
            <a:r>
              <a:rPr lang="en-US" sz="1350" i="1" dirty="0">
                <a:solidFill>
                  <a:srgbClr val="1A1917"/>
                </a:solidFill>
                <a:latin typeface="Calibri" pitchFamily="34" charset="0"/>
                <a:ea typeface="Calibri" pitchFamily="34" charset="-122"/>
                <a:cs typeface="Calibri" pitchFamily="34" charset="-120"/>
              </a:rPr>
              <a:t>“Please quote 10,000 cartons. Drawing attached.”</a:t>
            </a:r>
            <a:endParaRPr lang="en-US" sz="1350" dirty="0"/>
          </a:p>
        </p:txBody>
      </p:sp>
      <p:sp>
        <p:nvSpPr>
          <p:cNvPr id="9" name="Text 7"/>
          <p:cNvSpPr txBox="1"/>
          <p:nvPr/>
        </p:nvSpPr>
        <p:spPr>
          <a:xfrm>
            <a:off x="548640" y="3383280"/>
            <a:ext cx="3749040" cy="274320"/>
          </a:xfrm>
          <a:prstGeom prst="rect">
            <a:avLst/>
          </a:prstGeom>
          <a:noFill/>
          <a:ln/>
        </p:spPr>
        <p:txBody>
          <a:bodyPr wrap="square" lIns="0" tIns="0" rIns="0" bIns="0" rtlCol="0" anchor="ctr"/>
          <a:lstStyle/>
          <a:p>
            <a:pPr indent="0" marL="0">
              <a:buNone/>
            </a:pPr>
            <a:r>
              <a:rPr lang="en-US" sz="1100" b="1" dirty="0">
                <a:solidFill>
                  <a:srgbClr val="12358E"/>
                </a:solidFill>
                <a:latin typeface="Calibri" pitchFamily="34" charset="0"/>
                <a:ea typeface="Calibri" pitchFamily="34" charset="-122"/>
                <a:cs typeface="Calibri" pitchFamily="34" charset="-120"/>
              </a:rPr>
              <a:t>AI does:</a:t>
            </a:r>
            <a:endParaRPr lang="en-US" sz="1100" dirty="0"/>
          </a:p>
        </p:txBody>
      </p:sp>
      <p:sp>
        <p:nvSpPr>
          <p:cNvPr id="10" name="Text 8"/>
          <p:cNvSpPr txBox="1"/>
          <p:nvPr/>
        </p:nvSpPr>
        <p:spPr>
          <a:xfrm>
            <a:off x="548640" y="3657600"/>
            <a:ext cx="3749040" cy="2743200"/>
          </a:xfrm>
          <a:prstGeom prst="rect">
            <a:avLst/>
          </a:prstGeom>
          <a:noFill/>
          <a:ln/>
        </p:spPr>
        <p:txBody>
          <a:bodyPr wrap="square" lIns="0" tIns="0" rIns="0" bIns="0" rtlCol="0" anchor="t"/>
          <a:lstStyle/>
          <a:p>
            <a:pPr algn="l" marL="342900" indent="-342900">
              <a:lnSpc>
                <a:spcPct val="108000"/>
              </a:lnSpc>
              <a:spcAft>
                <a:spcPts val="500"/>
              </a:spcAft>
              <a:buSzPct val="100000"/>
              <a:buChar char="•"/>
            </a:pPr>
            <a:r>
              <a:rPr lang="en-US" sz="1250" dirty="0">
                <a:solidFill>
                  <a:srgbClr val="1A1917"/>
                </a:solidFill>
                <a:latin typeface="Calibri" pitchFamily="34" charset="0"/>
                <a:ea typeface="Calibri" pitchFamily="34" charset="-122"/>
                <a:cs typeface="Calibri" pitchFamily="34" charset="-120"/>
              </a:rPr>
              <a:t>Reads the drawing</a:t>
            </a:r>
            <a:endParaRPr lang="en-US" sz="1250" dirty="0"/>
          </a:p>
          <a:p>
            <a:pPr algn="l" marL="342900" indent="-342900">
              <a:lnSpc>
                <a:spcPct val="108000"/>
              </a:lnSpc>
              <a:spcAft>
                <a:spcPts val="500"/>
              </a:spcAft>
              <a:buSzPct val="100000"/>
              <a:buChar char="•"/>
            </a:pPr>
            <a:r>
              <a:rPr lang="en-US" sz="1250" dirty="0">
                <a:solidFill>
                  <a:srgbClr val="1A1917"/>
                </a:solidFill>
                <a:latin typeface="Calibri" pitchFamily="34" charset="0"/>
                <a:ea typeface="Calibri" pitchFamily="34" charset="-122"/>
                <a:cs typeface="Calibri" pitchFamily="34" charset="-120"/>
              </a:rPr>
              <a:t>Extracts dimensions</a:t>
            </a:r>
            <a:endParaRPr lang="en-US" sz="1250" dirty="0"/>
          </a:p>
          <a:p>
            <a:pPr algn="l" marL="342900" indent="-342900">
              <a:lnSpc>
                <a:spcPct val="108000"/>
              </a:lnSpc>
              <a:spcAft>
                <a:spcPts val="500"/>
              </a:spcAft>
              <a:buSzPct val="100000"/>
              <a:buChar char="•"/>
            </a:pPr>
            <a:r>
              <a:rPr lang="en-US" sz="1250" dirty="0">
                <a:solidFill>
                  <a:srgbClr val="1A1917"/>
                </a:solidFill>
                <a:latin typeface="Calibri" pitchFamily="34" charset="0"/>
                <a:ea typeface="Calibri" pitchFamily="34" charset="-122"/>
                <a:cs typeface="Calibri" pitchFamily="34" charset="-120"/>
              </a:rPr>
              <a:t>Identifies board construction</a:t>
            </a:r>
            <a:endParaRPr lang="en-US" sz="1250" dirty="0"/>
          </a:p>
          <a:p>
            <a:pPr algn="l" marL="342900" indent="-342900">
              <a:lnSpc>
                <a:spcPct val="108000"/>
              </a:lnSpc>
              <a:spcAft>
                <a:spcPts val="500"/>
              </a:spcAft>
              <a:buSzPct val="100000"/>
              <a:buChar char="•"/>
            </a:pPr>
            <a:r>
              <a:rPr lang="en-US" sz="1250" dirty="0">
                <a:solidFill>
                  <a:srgbClr val="1A1917"/>
                </a:solidFill>
                <a:latin typeface="Calibri" pitchFamily="34" charset="0"/>
                <a:ea typeface="Calibri" pitchFamily="34" charset="-122"/>
                <a:cs typeface="Calibri" pitchFamily="34" charset="-120"/>
              </a:rPr>
              <a:t>Identifies printing requirement</a:t>
            </a:r>
            <a:endParaRPr lang="en-US" sz="1250" dirty="0"/>
          </a:p>
          <a:p>
            <a:pPr algn="l" marL="342900" indent="-342900">
              <a:lnSpc>
                <a:spcPct val="108000"/>
              </a:lnSpc>
              <a:spcAft>
                <a:spcPts val="500"/>
              </a:spcAft>
              <a:buSzPct val="100000"/>
              <a:buChar char="•"/>
            </a:pPr>
            <a:r>
              <a:rPr lang="en-US" sz="1250" dirty="0">
                <a:solidFill>
                  <a:srgbClr val="1A1917"/>
                </a:solidFill>
                <a:latin typeface="Calibri" pitchFamily="34" charset="0"/>
                <a:ea typeface="Calibri" pitchFamily="34" charset="-122"/>
                <a:cs typeface="Calibri" pitchFamily="34" charset="-120"/>
              </a:rPr>
              <a:t>Identifies quantity</a:t>
            </a:r>
            <a:endParaRPr lang="en-US" sz="1250" dirty="0"/>
          </a:p>
          <a:p>
            <a:pPr algn="l" marL="342900" indent="-342900">
              <a:lnSpc>
                <a:spcPct val="108000"/>
              </a:lnSpc>
              <a:spcAft>
                <a:spcPts val="500"/>
              </a:spcAft>
              <a:buSzPct val="100000"/>
              <a:buChar char="•"/>
            </a:pPr>
            <a:r>
              <a:rPr lang="en-US" sz="1250" dirty="0">
                <a:solidFill>
                  <a:srgbClr val="1A1917"/>
                </a:solidFill>
                <a:latin typeface="Calibri" pitchFamily="34" charset="0"/>
                <a:ea typeface="Calibri" pitchFamily="34" charset="-122"/>
                <a:cs typeface="Calibri" pitchFamily="34" charset="-120"/>
              </a:rPr>
              <a:t>Finds missing information</a:t>
            </a:r>
            <a:endParaRPr lang="en-US" sz="1250" dirty="0"/>
          </a:p>
          <a:p>
            <a:pPr algn="l" marL="342900" indent="-342900">
              <a:lnSpc>
                <a:spcPct val="108000"/>
              </a:lnSpc>
              <a:spcAft>
                <a:spcPts val="500"/>
              </a:spcAft>
              <a:buSzPct val="100000"/>
              <a:buChar char="•"/>
            </a:pPr>
            <a:r>
              <a:rPr lang="en-US" sz="1250" dirty="0">
                <a:solidFill>
                  <a:srgbClr val="1A1917"/>
                </a:solidFill>
                <a:latin typeface="Calibri" pitchFamily="34" charset="0"/>
                <a:ea typeface="Calibri" pitchFamily="34" charset="-122"/>
                <a:cs typeface="Calibri" pitchFamily="34" charset="-120"/>
              </a:rPr>
              <a:t>Checks customer history</a:t>
            </a:r>
            <a:endParaRPr lang="en-US" sz="1250" dirty="0"/>
          </a:p>
          <a:p>
            <a:pPr algn="l" marL="342900" indent="-342900">
              <a:lnSpc>
                <a:spcPct val="108000"/>
              </a:lnSpc>
              <a:spcAft>
                <a:spcPts val="500"/>
              </a:spcAft>
              <a:buSzPct val="100000"/>
              <a:buChar char="•"/>
            </a:pPr>
            <a:r>
              <a:rPr lang="en-US" sz="1250" dirty="0">
                <a:solidFill>
                  <a:srgbClr val="1A1917"/>
                </a:solidFill>
                <a:latin typeface="Calibri" pitchFamily="34" charset="0"/>
                <a:ea typeface="Calibri" pitchFamily="34" charset="-122"/>
                <a:cs typeface="Calibri" pitchFamily="34" charset="-120"/>
              </a:rPr>
              <a:t>Creates an estimation request</a:t>
            </a:r>
            <a:endParaRPr lang="en-US" sz="1250" dirty="0"/>
          </a:p>
        </p:txBody>
      </p:sp>
      <p:sp>
        <p:nvSpPr>
          <p:cNvPr id="11" name="Shape 9"/>
          <p:cNvSpPr/>
          <p:nvPr/>
        </p:nvSpPr>
        <p:spPr>
          <a:xfrm>
            <a:off x="4800600" y="1691640"/>
            <a:ext cx="6842455" cy="4160520"/>
          </a:xfrm>
          <a:prstGeom prst="roundRect">
            <a:avLst>
              <a:gd name="adj" fmla="val 2198"/>
            </a:avLst>
          </a:prstGeom>
          <a:solidFill>
            <a:srgbClr val="F2F2EF"/>
          </a:solidFill>
          <a:ln w="12700">
            <a:solidFill>
              <a:srgbClr val="E2E0D8"/>
            </a:solidFill>
            <a:prstDash val="solid"/>
          </a:ln>
        </p:spPr>
      </p:sp>
      <p:sp>
        <p:nvSpPr>
          <p:cNvPr id="12" name="Text 10"/>
          <p:cNvSpPr txBox="1"/>
          <p:nvPr/>
        </p:nvSpPr>
        <p:spPr>
          <a:xfrm>
            <a:off x="5029200" y="1874520"/>
            <a:ext cx="6385255" cy="320040"/>
          </a:xfrm>
          <a:prstGeom prst="rect">
            <a:avLst/>
          </a:prstGeom>
          <a:noFill/>
          <a:ln/>
        </p:spPr>
        <p:txBody>
          <a:bodyPr wrap="square" lIns="0" tIns="0" rIns="0" bIns="0" rtlCol="0" anchor="ctr"/>
          <a:lstStyle/>
          <a:p>
            <a:pPr indent="0" marL="0">
              <a:buNone/>
            </a:pPr>
            <a:r>
              <a:rPr lang="en-US" sz="1200" b="1" dirty="0">
                <a:solidFill>
                  <a:srgbClr val="6B6860"/>
                </a:solidFill>
                <a:latin typeface="Calibri" pitchFamily="34" charset="0"/>
                <a:ea typeface="Calibri" pitchFamily="34" charset="-122"/>
                <a:cs typeface="Calibri" pitchFamily="34" charset="-120"/>
              </a:rPr>
              <a:t>What today's inbox actually looks like</a:t>
            </a:r>
            <a:endParaRPr lang="en-US" sz="1200" dirty="0"/>
          </a:p>
        </p:txBody>
      </p:sp>
      <p:sp>
        <p:nvSpPr>
          <p:cNvPr id="13" name="Shape 11"/>
          <p:cNvSpPr/>
          <p:nvPr/>
        </p:nvSpPr>
        <p:spPr>
          <a:xfrm>
            <a:off x="5056632" y="2386584"/>
            <a:ext cx="91440" cy="91440"/>
          </a:xfrm>
          <a:prstGeom prst="oval">
            <a:avLst/>
          </a:prstGeom>
          <a:solidFill>
            <a:srgbClr val="8B6F47"/>
          </a:solidFill>
          <a:ln/>
        </p:spPr>
      </p:sp>
      <p:sp>
        <p:nvSpPr>
          <p:cNvPr id="14" name="Text 12"/>
          <p:cNvSpPr txBox="1"/>
          <p:nvPr/>
        </p:nvSpPr>
        <p:spPr>
          <a:xfrm>
            <a:off x="5257800" y="2331720"/>
            <a:ext cx="6110935" cy="384048"/>
          </a:xfrm>
          <a:prstGeom prst="rect">
            <a:avLst/>
          </a:prstGeom>
          <a:noFill/>
          <a:ln/>
        </p:spPr>
        <p:txBody>
          <a:bodyPr wrap="square" lIns="0" tIns="0" rIns="0" bIns="0" rtlCol="0" anchor="ctr"/>
          <a:lstStyle/>
          <a:p>
            <a:pPr indent="0" marL="0">
              <a:buNone/>
            </a:pPr>
            <a:r>
              <a:rPr lang="en-US" sz="1250" dirty="0">
                <a:solidFill>
                  <a:srgbClr val="1A1917"/>
                </a:solidFill>
                <a:latin typeface="Calibri" pitchFamily="34" charset="0"/>
                <a:ea typeface="Calibri" pitchFamily="34" charset="-122"/>
                <a:cs typeface="Calibri" pitchFamily="34" charset="-120"/>
              </a:rPr>
              <a:t>Open the email attachment</a:t>
            </a:r>
            <a:endParaRPr lang="en-US" sz="1250" dirty="0"/>
          </a:p>
        </p:txBody>
      </p:sp>
      <p:sp>
        <p:nvSpPr>
          <p:cNvPr id="15" name="Shape 13"/>
          <p:cNvSpPr/>
          <p:nvPr/>
        </p:nvSpPr>
        <p:spPr>
          <a:xfrm>
            <a:off x="5056632" y="2843784"/>
            <a:ext cx="91440" cy="91440"/>
          </a:xfrm>
          <a:prstGeom prst="oval">
            <a:avLst/>
          </a:prstGeom>
          <a:solidFill>
            <a:srgbClr val="8B6F47"/>
          </a:solidFill>
          <a:ln/>
        </p:spPr>
      </p:sp>
      <p:sp>
        <p:nvSpPr>
          <p:cNvPr id="16" name="Text 14"/>
          <p:cNvSpPr txBox="1"/>
          <p:nvPr/>
        </p:nvSpPr>
        <p:spPr>
          <a:xfrm>
            <a:off x="5257800" y="2788920"/>
            <a:ext cx="6110935" cy="384048"/>
          </a:xfrm>
          <a:prstGeom prst="rect">
            <a:avLst/>
          </a:prstGeom>
          <a:noFill/>
          <a:ln/>
        </p:spPr>
        <p:txBody>
          <a:bodyPr wrap="square" lIns="0" tIns="0" rIns="0" bIns="0" rtlCol="0" anchor="ctr"/>
          <a:lstStyle/>
          <a:p>
            <a:pPr indent="0" marL="0">
              <a:buNone/>
            </a:pPr>
            <a:r>
              <a:rPr lang="en-US" sz="1250" dirty="0">
                <a:solidFill>
                  <a:srgbClr val="1A1917"/>
                </a:solidFill>
                <a:latin typeface="Calibri" pitchFamily="34" charset="0"/>
                <a:ea typeface="Calibri" pitchFamily="34" charset="-122"/>
                <a:cs typeface="Calibri" pitchFamily="34" charset="-120"/>
              </a:rPr>
              <a:t>Open the drawing separately</a:t>
            </a:r>
            <a:endParaRPr lang="en-US" sz="1250" dirty="0"/>
          </a:p>
        </p:txBody>
      </p:sp>
      <p:sp>
        <p:nvSpPr>
          <p:cNvPr id="17" name="Shape 15"/>
          <p:cNvSpPr/>
          <p:nvPr/>
        </p:nvSpPr>
        <p:spPr>
          <a:xfrm>
            <a:off x="5056632" y="3300984"/>
            <a:ext cx="91440" cy="91440"/>
          </a:xfrm>
          <a:prstGeom prst="oval">
            <a:avLst/>
          </a:prstGeom>
          <a:solidFill>
            <a:srgbClr val="8B6F47"/>
          </a:solidFill>
          <a:ln/>
        </p:spPr>
      </p:sp>
      <p:sp>
        <p:nvSpPr>
          <p:cNvPr id="18" name="Text 16"/>
          <p:cNvSpPr txBox="1"/>
          <p:nvPr/>
        </p:nvSpPr>
        <p:spPr>
          <a:xfrm>
            <a:off x="5257800" y="3246120"/>
            <a:ext cx="6110935" cy="384048"/>
          </a:xfrm>
          <a:prstGeom prst="rect">
            <a:avLst/>
          </a:prstGeom>
          <a:noFill/>
          <a:ln/>
        </p:spPr>
        <p:txBody>
          <a:bodyPr wrap="square" lIns="0" tIns="0" rIns="0" bIns="0" rtlCol="0" anchor="ctr"/>
          <a:lstStyle/>
          <a:p>
            <a:pPr indent="0" marL="0">
              <a:buNone/>
            </a:pPr>
            <a:r>
              <a:rPr lang="en-US" sz="1250" dirty="0">
                <a:solidFill>
                  <a:srgbClr val="1A1917"/>
                </a:solidFill>
                <a:latin typeface="Calibri" pitchFamily="34" charset="0"/>
                <a:ea typeface="Calibri" pitchFamily="34" charset="-122"/>
                <a:cs typeface="Calibri" pitchFamily="34" charset="-120"/>
              </a:rPr>
              <a:t>Re-type dimensions into the costing sheet</a:t>
            </a:r>
            <a:endParaRPr lang="en-US" sz="1250" dirty="0"/>
          </a:p>
        </p:txBody>
      </p:sp>
      <p:sp>
        <p:nvSpPr>
          <p:cNvPr id="19" name="Shape 17"/>
          <p:cNvSpPr/>
          <p:nvPr/>
        </p:nvSpPr>
        <p:spPr>
          <a:xfrm>
            <a:off x="5056632" y="3758184"/>
            <a:ext cx="91440" cy="91440"/>
          </a:xfrm>
          <a:prstGeom prst="oval">
            <a:avLst/>
          </a:prstGeom>
          <a:solidFill>
            <a:srgbClr val="8B6F47"/>
          </a:solidFill>
          <a:ln/>
        </p:spPr>
      </p:sp>
      <p:sp>
        <p:nvSpPr>
          <p:cNvPr id="20" name="Text 18"/>
          <p:cNvSpPr txBox="1"/>
          <p:nvPr/>
        </p:nvSpPr>
        <p:spPr>
          <a:xfrm>
            <a:off x="5257800" y="3703320"/>
            <a:ext cx="6110935" cy="384048"/>
          </a:xfrm>
          <a:prstGeom prst="rect">
            <a:avLst/>
          </a:prstGeom>
          <a:noFill/>
          <a:ln/>
        </p:spPr>
        <p:txBody>
          <a:bodyPr wrap="square" lIns="0" tIns="0" rIns="0" bIns="0" rtlCol="0" anchor="ctr"/>
          <a:lstStyle/>
          <a:p>
            <a:pPr indent="0" marL="0">
              <a:buNone/>
            </a:pPr>
            <a:r>
              <a:rPr lang="en-US" sz="1250" dirty="0">
                <a:solidFill>
                  <a:srgbClr val="1A1917"/>
                </a:solidFill>
                <a:latin typeface="Calibri" pitchFamily="34" charset="0"/>
                <a:ea typeface="Calibri" pitchFamily="34" charset="-122"/>
                <a:cs typeface="Calibri" pitchFamily="34" charset="-120"/>
              </a:rPr>
              <a:t>Guess at missing print/board details</a:t>
            </a:r>
            <a:endParaRPr lang="en-US" sz="1250" dirty="0"/>
          </a:p>
        </p:txBody>
      </p:sp>
      <p:sp>
        <p:nvSpPr>
          <p:cNvPr id="21" name="Shape 19"/>
          <p:cNvSpPr/>
          <p:nvPr/>
        </p:nvSpPr>
        <p:spPr>
          <a:xfrm>
            <a:off x="5056632" y="4215384"/>
            <a:ext cx="91440" cy="91440"/>
          </a:xfrm>
          <a:prstGeom prst="oval">
            <a:avLst/>
          </a:prstGeom>
          <a:solidFill>
            <a:srgbClr val="8B6F47"/>
          </a:solidFill>
          <a:ln/>
        </p:spPr>
      </p:sp>
      <p:sp>
        <p:nvSpPr>
          <p:cNvPr id="22" name="Text 20"/>
          <p:cNvSpPr txBox="1"/>
          <p:nvPr/>
        </p:nvSpPr>
        <p:spPr>
          <a:xfrm>
            <a:off x="5257800" y="4160520"/>
            <a:ext cx="6110935" cy="384048"/>
          </a:xfrm>
          <a:prstGeom prst="rect">
            <a:avLst/>
          </a:prstGeom>
          <a:noFill/>
          <a:ln/>
        </p:spPr>
        <p:txBody>
          <a:bodyPr wrap="square" lIns="0" tIns="0" rIns="0" bIns="0" rtlCol="0" anchor="ctr"/>
          <a:lstStyle/>
          <a:p>
            <a:pPr indent="0" marL="0">
              <a:buNone/>
            </a:pPr>
            <a:r>
              <a:rPr lang="en-US" sz="1250" dirty="0">
                <a:solidFill>
                  <a:srgbClr val="1A1917"/>
                </a:solidFill>
                <a:latin typeface="Calibri" pitchFamily="34" charset="0"/>
                <a:ea typeface="Calibri" pitchFamily="34" charset="-122"/>
                <a:cs typeface="Calibri" pitchFamily="34" charset="-120"/>
              </a:rPr>
              <a:t>Search old quotes for this customer</a:t>
            </a:r>
            <a:endParaRPr lang="en-US" sz="1250" dirty="0"/>
          </a:p>
        </p:txBody>
      </p:sp>
      <p:sp>
        <p:nvSpPr>
          <p:cNvPr id="23" name="Shape 21"/>
          <p:cNvSpPr/>
          <p:nvPr/>
        </p:nvSpPr>
        <p:spPr>
          <a:xfrm>
            <a:off x="5056632" y="4672584"/>
            <a:ext cx="91440" cy="91440"/>
          </a:xfrm>
          <a:prstGeom prst="oval">
            <a:avLst/>
          </a:prstGeom>
          <a:solidFill>
            <a:srgbClr val="8B6F47"/>
          </a:solidFill>
          <a:ln/>
        </p:spPr>
      </p:sp>
      <p:sp>
        <p:nvSpPr>
          <p:cNvPr id="24" name="Text 22"/>
          <p:cNvSpPr txBox="1"/>
          <p:nvPr/>
        </p:nvSpPr>
        <p:spPr>
          <a:xfrm>
            <a:off x="5257800" y="4617720"/>
            <a:ext cx="6110935" cy="384048"/>
          </a:xfrm>
          <a:prstGeom prst="rect">
            <a:avLst/>
          </a:prstGeom>
          <a:noFill/>
          <a:ln/>
        </p:spPr>
        <p:txBody>
          <a:bodyPr wrap="square" lIns="0" tIns="0" rIns="0" bIns="0" rtlCol="0" anchor="ctr"/>
          <a:lstStyle/>
          <a:p>
            <a:pPr indent="0" marL="0">
              <a:buNone/>
            </a:pPr>
            <a:r>
              <a:rPr lang="en-US" sz="1250" dirty="0">
                <a:solidFill>
                  <a:srgbClr val="1A1917"/>
                </a:solidFill>
                <a:latin typeface="Calibri" pitchFamily="34" charset="0"/>
                <a:ea typeface="Calibri" pitchFamily="34" charset="-122"/>
                <a:cs typeface="Calibri" pitchFamily="34" charset="-120"/>
              </a:rPr>
              <a:t>Draft the RFQ for estimation</a:t>
            </a:r>
            <a:endParaRPr lang="en-US" sz="1250" dirty="0"/>
          </a:p>
        </p:txBody>
      </p:sp>
      <p:sp>
        <p:nvSpPr>
          <p:cNvPr id="25" name="Shape 23"/>
          <p:cNvSpPr/>
          <p:nvPr/>
        </p:nvSpPr>
        <p:spPr>
          <a:xfrm>
            <a:off x="548640" y="5989320"/>
            <a:ext cx="11094415" cy="502920"/>
          </a:xfrm>
          <a:prstGeom prst="roundRect">
            <a:avLst>
              <a:gd name="adj" fmla="val 14545"/>
            </a:avLst>
          </a:prstGeom>
          <a:solidFill>
            <a:srgbClr val="EAF6EE"/>
          </a:solidFill>
          <a:ln w="12700">
            <a:solidFill>
              <a:srgbClr val="1A6B3A"/>
            </a:solidFill>
            <a:prstDash val="solid"/>
          </a:ln>
        </p:spPr>
      </p:sp>
      <p:sp>
        <p:nvSpPr>
          <p:cNvPr id="26" name="Text 24"/>
          <p:cNvSpPr txBox="1"/>
          <p:nvPr/>
        </p:nvSpPr>
        <p:spPr>
          <a:xfrm>
            <a:off x="731520" y="5989320"/>
            <a:ext cx="10728655" cy="502920"/>
          </a:xfrm>
          <a:prstGeom prst="rect">
            <a:avLst/>
          </a:prstGeom>
          <a:noFill/>
          <a:ln/>
        </p:spPr>
        <p:txBody>
          <a:bodyPr wrap="square" lIns="0" tIns="0" rIns="0" bIns="0" rtlCol="0" anchor="ctr"/>
          <a:lstStyle/>
          <a:p>
            <a:pPr algn="l" indent="0" marL="0">
              <a:buNone/>
            </a:pPr>
            <a:r>
              <a:rPr lang="en-US" sz="1300" b="1" dirty="0">
                <a:solidFill>
                  <a:srgbClr val="1A6B3A"/>
                </a:solidFill>
                <a:latin typeface="Calibri" pitchFamily="34" charset="0"/>
                <a:ea typeface="Calibri" pitchFamily="34" charset="-122"/>
                <a:cs typeface="Calibri" pitchFamily="34" charset="-120"/>
              </a:rPr>
              <a:t>Human salesperson:  </a:t>
            </a:r>
            <a:pPr algn="l" indent="0" marL="0">
              <a:buNone/>
            </a:pPr>
            <a:r>
              <a:rPr lang="en-US" sz="1300" dirty="0">
                <a:solidFill>
                  <a:srgbClr val="1A1917"/>
                </a:solidFill>
                <a:latin typeface="Calibri" pitchFamily="34" charset="0"/>
                <a:ea typeface="Calibri" pitchFamily="34" charset="-122"/>
                <a:cs typeface="Calibri" pitchFamily="34" charset="-120"/>
              </a:rPr>
              <a:t>reviews, adds judgement, and approves before it goes out.</a:t>
            </a:r>
            <a:endParaRPr lang="en-US" sz="1300" dirty="0"/>
          </a:p>
        </p:txBody>
      </p:sp>
      <p:sp>
        <p:nvSpPr>
          <p:cNvPr id="27" name="Text 25"/>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28" name="Text 26"/>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06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DEPARTMENT 2 OF 8</a:t>
            </a:r>
            <a:endParaRPr lang="en-US" sz="1200" dirty="0"/>
          </a:p>
        </p:txBody>
      </p:sp>
      <p:sp>
        <p:nvSpPr>
          <p:cNvPr id="3" name="Shape 1"/>
          <p:cNvSpPr/>
          <p:nvPr/>
        </p:nvSpPr>
        <p:spPr>
          <a:xfrm>
            <a:off x="10820095" y="457200"/>
            <a:ext cx="566928" cy="566928"/>
          </a:xfrm>
          <a:prstGeom prst="ellipse">
            <a:avLst/>
          </a:prstGeom>
          <a:solidFill>
            <a:srgbClr val="1A4FD6"/>
          </a:solidFill>
          <a:ln/>
        </p:spPr>
      </p:sp>
      <p:sp>
        <p:nvSpPr>
          <p:cNvPr id="4" name="Text 2"/>
          <p:cNvSpPr txBox="1"/>
          <p:nvPr/>
        </p:nvSpPr>
        <p:spPr>
          <a:xfrm>
            <a:off x="10820095" y="457200"/>
            <a:ext cx="566928" cy="566928"/>
          </a:xfrm>
          <a:prstGeom prst="rect">
            <a:avLst/>
          </a:prstGeom>
          <a:noFill/>
          <a:ln/>
        </p:spPr>
        <p:txBody>
          <a:bodyPr wrap="square" lIns="0" tIns="0" rIns="0" bIns="0" rtlCol="0" anchor="ctr"/>
          <a:lstStyle/>
          <a:p>
            <a:pPr algn="ctr" indent="0" marL="0">
              <a:buNone/>
            </a:pPr>
            <a:r>
              <a:rPr lang="en-US" sz="1612" b="1" dirty="0">
                <a:solidFill>
                  <a:srgbClr val="FFFFFF"/>
                </a:solidFill>
                <a:latin typeface="Cambria" pitchFamily="34" charset="0"/>
                <a:ea typeface="Cambria" pitchFamily="34" charset="-122"/>
                <a:cs typeface="Cambria" pitchFamily="34" charset="-120"/>
              </a:rPr>
              <a:t>E</a:t>
            </a:r>
            <a:endParaRPr lang="en-US" sz="1612" dirty="0"/>
          </a:p>
        </p:txBody>
      </p:sp>
      <p:sp>
        <p:nvSpPr>
          <p:cNvPr id="5" name="Text 3"/>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000" b="1" dirty="0">
                <a:solidFill>
                  <a:srgbClr val="1A1917"/>
                </a:solidFill>
                <a:latin typeface="Cambria" pitchFamily="34" charset="0"/>
                <a:ea typeface="Cambria" pitchFamily="34" charset="-122"/>
                <a:cs typeface="Cambria" pitchFamily="34" charset="-120"/>
              </a:rPr>
              <a:t>AI Estimation Employee</a:t>
            </a:r>
            <a:endParaRPr lang="en-US" sz="3000" dirty="0"/>
          </a:p>
        </p:txBody>
      </p:sp>
      <p:sp>
        <p:nvSpPr>
          <p:cNvPr id="6" name="Text 4"/>
          <p:cNvSpPr txBox="1"/>
          <p:nvPr/>
        </p:nvSpPr>
        <p:spPr>
          <a:xfrm>
            <a:off x="548640" y="1554480"/>
            <a:ext cx="11094415" cy="365760"/>
          </a:xfrm>
          <a:prstGeom prst="rect">
            <a:avLst/>
          </a:prstGeom>
          <a:noFill/>
          <a:ln/>
        </p:spPr>
        <p:txBody>
          <a:bodyPr wrap="square" lIns="0" tIns="0" rIns="0" bIns="0" rtlCol="0" anchor="ctr"/>
          <a:lstStyle/>
          <a:p>
            <a:pPr indent="0" marL="0">
              <a:buNone/>
            </a:pPr>
            <a:r>
              <a:rPr lang="en-US" sz="1400" dirty="0">
                <a:solidFill>
                  <a:srgbClr val="6B6860"/>
                </a:solidFill>
                <a:latin typeface="Calibri" pitchFamily="34" charset="0"/>
                <a:ea typeface="Calibri" pitchFamily="34" charset="-122"/>
                <a:cs typeface="Calibri" pitchFamily="34" charset="-120"/>
              </a:rPr>
              <a:t>Costing has more hidden steps than any other job in the company:</a:t>
            </a:r>
            <a:endParaRPr lang="en-US" sz="1400" dirty="0"/>
          </a:p>
        </p:txBody>
      </p:sp>
      <p:sp>
        <p:nvSpPr>
          <p:cNvPr id="7" name="Shape 5"/>
          <p:cNvSpPr/>
          <p:nvPr/>
        </p:nvSpPr>
        <p:spPr>
          <a:xfrm>
            <a:off x="548640" y="2103120"/>
            <a:ext cx="2116470" cy="566928"/>
          </a:xfrm>
          <a:prstGeom prst="roundRect">
            <a:avLst>
              <a:gd name="adj" fmla="val 12903"/>
            </a:avLst>
          </a:prstGeom>
          <a:solidFill>
            <a:srgbClr val="EFE6D6"/>
          </a:solidFill>
          <a:ln w="12700">
            <a:solidFill>
              <a:srgbClr val="8B6F47"/>
            </a:solidFill>
            <a:prstDash val="solid"/>
          </a:ln>
        </p:spPr>
      </p:sp>
      <p:sp>
        <p:nvSpPr>
          <p:cNvPr id="8" name="Text 6"/>
          <p:cNvSpPr txBox="1"/>
          <p:nvPr/>
        </p:nvSpPr>
        <p:spPr>
          <a:xfrm>
            <a:off x="603504" y="2103120"/>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Customer</a:t>
            </a:r>
            <a:endParaRPr lang="en-US" sz="1050" dirty="0"/>
          </a:p>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drawing</a:t>
            </a:r>
            <a:endParaRPr lang="en-US" sz="1050" dirty="0"/>
          </a:p>
        </p:txBody>
      </p:sp>
      <p:sp>
        <p:nvSpPr>
          <p:cNvPr id="9" name="Shape 7"/>
          <p:cNvSpPr/>
          <p:nvPr/>
        </p:nvSpPr>
        <p:spPr>
          <a:xfrm>
            <a:off x="2674254" y="2345436"/>
            <a:ext cx="109728" cy="82296"/>
          </a:xfrm>
          <a:prstGeom prst="rightArrow">
            <a:avLst/>
          </a:prstGeom>
          <a:solidFill>
            <a:srgbClr val="9B988E"/>
          </a:solidFill>
          <a:ln/>
        </p:spPr>
      </p:sp>
      <p:sp>
        <p:nvSpPr>
          <p:cNvPr id="10" name="Shape 8"/>
          <p:cNvSpPr/>
          <p:nvPr/>
        </p:nvSpPr>
        <p:spPr>
          <a:xfrm>
            <a:off x="2793126" y="2103120"/>
            <a:ext cx="2116470" cy="566928"/>
          </a:xfrm>
          <a:prstGeom prst="roundRect">
            <a:avLst>
              <a:gd name="adj" fmla="val 12903"/>
            </a:avLst>
          </a:prstGeom>
          <a:solidFill>
            <a:srgbClr val="EFE6D6"/>
          </a:solidFill>
          <a:ln w="12700">
            <a:solidFill>
              <a:srgbClr val="8B6F47"/>
            </a:solidFill>
            <a:prstDash val="solid"/>
          </a:ln>
        </p:spPr>
      </p:sp>
      <p:sp>
        <p:nvSpPr>
          <p:cNvPr id="11" name="Text 9"/>
          <p:cNvSpPr txBox="1"/>
          <p:nvPr/>
        </p:nvSpPr>
        <p:spPr>
          <a:xfrm>
            <a:off x="2847990" y="2103120"/>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Dimensions</a:t>
            </a:r>
            <a:endParaRPr lang="en-US" sz="1050" dirty="0"/>
          </a:p>
        </p:txBody>
      </p:sp>
      <p:sp>
        <p:nvSpPr>
          <p:cNvPr id="12" name="Shape 10"/>
          <p:cNvSpPr/>
          <p:nvPr/>
        </p:nvSpPr>
        <p:spPr>
          <a:xfrm>
            <a:off x="4918740" y="2345436"/>
            <a:ext cx="109728" cy="82296"/>
          </a:xfrm>
          <a:prstGeom prst="rightArrow">
            <a:avLst/>
          </a:prstGeom>
          <a:solidFill>
            <a:srgbClr val="9B988E"/>
          </a:solidFill>
          <a:ln/>
        </p:spPr>
      </p:sp>
      <p:sp>
        <p:nvSpPr>
          <p:cNvPr id="13" name="Shape 11"/>
          <p:cNvSpPr/>
          <p:nvPr/>
        </p:nvSpPr>
        <p:spPr>
          <a:xfrm>
            <a:off x="5037612" y="2103120"/>
            <a:ext cx="2116470" cy="566928"/>
          </a:xfrm>
          <a:prstGeom prst="roundRect">
            <a:avLst>
              <a:gd name="adj" fmla="val 12903"/>
            </a:avLst>
          </a:prstGeom>
          <a:solidFill>
            <a:srgbClr val="EFE6D6"/>
          </a:solidFill>
          <a:ln w="12700">
            <a:solidFill>
              <a:srgbClr val="8B6F47"/>
            </a:solidFill>
            <a:prstDash val="solid"/>
          </a:ln>
        </p:spPr>
      </p:sp>
      <p:sp>
        <p:nvSpPr>
          <p:cNvPr id="14" name="Text 12"/>
          <p:cNvSpPr txBox="1"/>
          <p:nvPr/>
        </p:nvSpPr>
        <p:spPr>
          <a:xfrm>
            <a:off x="5092476" y="2103120"/>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Box</a:t>
            </a:r>
            <a:endParaRPr lang="en-US" sz="1050" dirty="0"/>
          </a:p>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construction</a:t>
            </a:r>
            <a:endParaRPr lang="en-US" sz="1050" dirty="0"/>
          </a:p>
        </p:txBody>
      </p:sp>
      <p:sp>
        <p:nvSpPr>
          <p:cNvPr id="15" name="Shape 13"/>
          <p:cNvSpPr/>
          <p:nvPr/>
        </p:nvSpPr>
        <p:spPr>
          <a:xfrm>
            <a:off x="7163227" y="2345436"/>
            <a:ext cx="109728" cy="82296"/>
          </a:xfrm>
          <a:prstGeom prst="rightArrow">
            <a:avLst/>
          </a:prstGeom>
          <a:solidFill>
            <a:srgbClr val="9B988E"/>
          </a:solidFill>
          <a:ln/>
        </p:spPr>
      </p:sp>
      <p:sp>
        <p:nvSpPr>
          <p:cNvPr id="16" name="Shape 14"/>
          <p:cNvSpPr/>
          <p:nvPr/>
        </p:nvSpPr>
        <p:spPr>
          <a:xfrm>
            <a:off x="7282099" y="2103120"/>
            <a:ext cx="2116470" cy="566928"/>
          </a:xfrm>
          <a:prstGeom prst="roundRect">
            <a:avLst>
              <a:gd name="adj" fmla="val 12903"/>
            </a:avLst>
          </a:prstGeom>
          <a:solidFill>
            <a:srgbClr val="EFE6D6"/>
          </a:solidFill>
          <a:ln w="12700">
            <a:solidFill>
              <a:srgbClr val="8B6F47"/>
            </a:solidFill>
            <a:prstDash val="solid"/>
          </a:ln>
        </p:spPr>
      </p:sp>
      <p:sp>
        <p:nvSpPr>
          <p:cNvPr id="17" name="Text 15"/>
          <p:cNvSpPr txBox="1"/>
          <p:nvPr/>
        </p:nvSpPr>
        <p:spPr>
          <a:xfrm>
            <a:off x="7336963" y="2103120"/>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Blank</a:t>
            </a:r>
            <a:endParaRPr lang="en-US" sz="1050" dirty="0"/>
          </a:p>
        </p:txBody>
      </p:sp>
      <p:sp>
        <p:nvSpPr>
          <p:cNvPr id="18" name="Shape 16"/>
          <p:cNvSpPr/>
          <p:nvPr/>
        </p:nvSpPr>
        <p:spPr>
          <a:xfrm>
            <a:off x="9407713" y="2345436"/>
            <a:ext cx="109728" cy="82296"/>
          </a:xfrm>
          <a:prstGeom prst="rightArrow">
            <a:avLst/>
          </a:prstGeom>
          <a:solidFill>
            <a:srgbClr val="9B988E"/>
          </a:solidFill>
          <a:ln/>
        </p:spPr>
      </p:sp>
      <p:sp>
        <p:nvSpPr>
          <p:cNvPr id="19" name="Shape 17"/>
          <p:cNvSpPr/>
          <p:nvPr/>
        </p:nvSpPr>
        <p:spPr>
          <a:xfrm>
            <a:off x="9526585" y="2103120"/>
            <a:ext cx="2116470" cy="566928"/>
          </a:xfrm>
          <a:prstGeom prst="roundRect">
            <a:avLst>
              <a:gd name="adj" fmla="val 12903"/>
            </a:avLst>
          </a:prstGeom>
          <a:solidFill>
            <a:srgbClr val="EFE6D6"/>
          </a:solidFill>
          <a:ln w="12700">
            <a:solidFill>
              <a:srgbClr val="8B6F47"/>
            </a:solidFill>
            <a:prstDash val="solid"/>
          </a:ln>
        </p:spPr>
      </p:sp>
      <p:sp>
        <p:nvSpPr>
          <p:cNvPr id="20" name="Text 18"/>
          <p:cNvSpPr txBox="1"/>
          <p:nvPr/>
        </p:nvSpPr>
        <p:spPr>
          <a:xfrm>
            <a:off x="9581449" y="2103120"/>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Reel /</a:t>
            </a:r>
            <a:endParaRPr lang="en-US" sz="1050" dirty="0"/>
          </a:p>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sheet</a:t>
            </a:r>
            <a:endParaRPr lang="en-US" sz="1050" dirty="0"/>
          </a:p>
        </p:txBody>
      </p:sp>
      <p:sp>
        <p:nvSpPr>
          <p:cNvPr id="21" name="Shape 19"/>
          <p:cNvSpPr/>
          <p:nvPr/>
        </p:nvSpPr>
        <p:spPr>
          <a:xfrm>
            <a:off x="548640" y="2871216"/>
            <a:ext cx="2116470" cy="566928"/>
          </a:xfrm>
          <a:prstGeom prst="roundRect">
            <a:avLst>
              <a:gd name="adj" fmla="val 12903"/>
            </a:avLst>
          </a:prstGeom>
          <a:solidFill>
            <a:srgbClr val="EFE6D6"/>
          </a:solidFill>
          <a:ln w="12700">
            <a:solidFill>
              <a:srgbClr val="8B6F47"/>
            </a:solidFill>
            <a:prstDash val="solid"/>
          </a:ln>
        </p:spPr>
      </p:sp>
      <p:sp>
        <p:nvSpPr>
          <p:cNvPr id="22" name="Text 20"/>
          <p:cNvSpPr txBox="1"/>
          <p:nvPr/>
        </p:nvSpPr>
        <p:spPr>
          <a:xfrm>
            <a:off x="603504" y="2871216"/>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UPS</a:t>
            </a:r>
            <a:endParaRPr lang="en-US" sz="1050" dirty="0"/>
          </a:p>
        </p:txBody>
      </p:sp>
      <p:sp>
        <p:nvSpPr>
          <p:cNvPr id="23" name="Shape 21"/>
          <p:cNvSpPr/>
          <p:nvPr/>
        </p:nvSpPr>
        <p:spPr>
          <a:xfrm>
            <a:off x="2674254" y="3113532"/>
            <a:ext cx="109728" cy="82296"/>
          </a:xfrm>
          <a:prstGeom prst="rightArrow">
            <a:avLst/>
          </a:prstGeom>
          <a:solidFill>
            <a:srgbClr val="9B988E"/>
          </a:solidFill>
          <a:ln/>
        </p:spPr>
      </p:sp>
      <p:sp>
        <p:nvSpPr>
          <p:cNvPr id="24" name="Shape 22"/>
          <p:cNvSpPr/>
          <p:nvPr/>
        </p:nvSpPr>
        <p:spPr>
          <a:xfrm>
            <a:off x="2793126" y="2871216"/>
            <a:ext cx="2116470" cy="566928"/>
          </a:xfrm>
          <a:prstGeom prst="roundRect">
            <a:avLst>
              <a:gd name="adj" fmla="val 12903"/>
            </a:avLst>
          </a:prstGeom>
          <a:solidFill>
            <a:srgbClr val="EFE6D6"/>
          </a:solidFill>
          <a:ln w="12700">
            <a:solidFill>
              <a:srgbClr val="8B6F47"/>
            </a:solidFill>
            <a:prstDash val="solid"/>
          </a:ln>
        </p:spPr>
      </p:sp>
      <p:sp>
        <p:nvSpPr>
          <p:cNvPr id="25" name="Text 23"/>
          <p:cNvSpPr txBox="1"/>
          <p:nvPr/>
        </p:nvSpPr>
        <p:spPr>
          <a:xfrm>
            <a:off x="2847990" y="2871216"/>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Paper</a:t>
            </a:r>
            <a:endParaRPr lang="en-US" sz="1050" dirty="0"/>
          </a:p>
        </p:txBody>
      </p:sp>
      <p:sp>
        <p:nvSpPr>
          <p:cNvPr id="26" name="Shape 24"/>
          <p:cNvSpPr/>
          <p:nvPr/>
        </p:nvSpPr>
        <p:spPr>
          <a:xfrm>
            <a:off x="4918740" y="3113532"/>
            <a:ext cx="109728" cy="82296"/>
          </a:xfrm>
          <a:prstGeom prst="rightArrow">
            <a:avLst/>
          </a:prstGeom>
          <a:solidFill>
            <a:srgbClr val="9B988E"/>
          </a:solidFill>
          <a:ln/>
        </p:spPr>
      </p:sp>
      <p:sp>
        <p:nvSpPr>
          <p:cNvPr id="27" name="Shape 25"/>
          <p:cNvSpPr/>
          <p:nvPr/>
        </p:nvSpPr>
        <p:spPr>
          <a:xfrm>
            <a:off x="5037612" y="2871216"/>
            <a:ext cx="2116470" cy="566928"/>
          </a:xfrm>
          <a:prstGeom prst="roundRect">
            <a:avLst>
              <a:gd name="adj" fmla="val 12903"/>
            </a:avLst>
          </a:prstGeom>
          <a:solidFill>
            <a:srgbClr val="EFE6D6"/>
          </a:solidFill>
          <a:ln w="12700">
            <a:solidFill>
              <a:srgbClr val="8B6F47"/>
            </a:solidFill>
            <a:prstDash val="solid"/>
          </a:ln>
        </p:spPr>
      </p:sp>
      <p:sp>
        <p:nvSpPr>
          <p:cNvPr id="28" name="Text 26"/>
          <p:cNvSpPr txBox="1"/>
          <p:nvPr/>
        </p:nvSpPr>
        <p:spPr>
          <a:xfrm>
            <a:off x="5092476" y="2871216"/>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Printing</a:t>
            </a:r>
            <a:endParaRPr lang="en-US" sz="1050" dirty="0"/>
          </a:p>
        </p:txBody>
      </p:sp>
      <p:sp>
        <p:nvSpPr>
          <p:cNvPr id="29" name="Shape 27"/>
          <p:cNvSpPr/>
          <p:nvPr/>
        </p:nvSpPr>
        <p:spPr>
          <a:xfrm>
            <a:off x="7163227" y="3113532"/>
            <a:ext cx="109728" cy="82296"/>
          </a:xfrm>
          <a:prstGeom prst="rightArrow">
            <a:avLst/>
          </a:prstGeom>
          <a:solidFill>
            <a:srgbClr val="9B988E"/>
          </a:solidFill>
          <a:ln/>
        </p:spPr>
      </p:sp>
      <p:sp>
        <p:nvSpPr>
          <p:cNvPr id="30" name="Shape 28"/>
          <p:cNvSpPr/>
          <p:nvPr/>
        </p:nvSpPr>
        <p:spPr>
          <a:xfrm>
            <a:off x="7282099" y="2871216"/>
            <a:ext cx="2116470" cy="566928"/>
          </a:xfrm>
          <a:prstGeom prst="roundRect">
            <a:avLst>
              <a:gd name="adj" fmla="val 12903"/>
            </a:avLst>
          </a:prstGeom>
          <a:solidFill>
            <a:srgbClr val="EFE6D6"/>
          </a:solidFill>
          <a:ln w="12700">
            <a:solidFill>
              <a:srgbClr val="8B6F47"/>
            </a:solidFill>
            <a:prstDash val="solid"/>
          </a:ln>
        </p:spPr>
      </p:sp>
      <p:sp>
        <p:nvSpPr>
          <p:cNvPr id="31" name="Text 29"/>
          <p:cNvSpPr txBox="1"/>
          <p:nvPr/>
        </p:nvSpPr>
        <p:spPr>
          <a:xfrm>
            <a:off x="7336963" y="2871216"/>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Conversion</a:t>
            </a:r>
            <a:endParaRPr lang="en-US" sz="1050" dirty="0"/>
          </a:p>
        </p:txBody>
      </p:sp>
      <p:sp>
        <p:nvSpPr>
          <p:cNvPr id="32" name="Shape 30"/>
          <p:cNvSpPr/>
          <p:nvPr/>
        </p:nvSpPr>
        <p:spPr>
          <a:xfrm>
            <a:off x="9407713" y="3113532"/>
            <a:ext cx="109728" cy="82296"/>
          </a:xfrm>
          <a:prstGeom prst="rightArrow">
            <a:avLst/>
          </a:prstGeom>
          <a:solidFill>
            <a:srgbClr val="9B988E"/>
          </a:solidFill>
          <a:ln/>
        </p:spPr>
      </p:sp>
      <p:sp>
        <p:nvSpPr>
          <p:cNvPr id="33" name="Shape 31"/>
          <p:cNvSpPr/>
          <p:nvPr/>
        </p:nvSpPr>
        <p:spPr>
          <a:xfrm>
            <a:off x="9526585" y="2871216"/>
            <a:ext cx="2116470" cy="566928"/>
          </a:xfrm>
          <a:prstGeom prst="roundRect">
            <a:avLst>
              <a:gd name="adj" fmla="val 12903"/>
            </a:avLst>
          </a:prstGeom>
          <a:solidFill>
            <a:srgbClr val="EFE6D6"/>
          </a:solidFill>
          <a:ln w="12700">
            <a:solidFill>
              <a:srgbClr val="8B6F47"/>
            </a:solidFill>
            <a:prstDash val="solid"/>
          </a:ln>
        </p:spPr>
      </p:sp>
      <p:sp>
        <p:nvSpPr>
          <p:cNvPr id="34" name="Text 32"/>
          <p:cNvSpPr txBox="1"/>
          <p:nvPr/>
        </p:nvSpPr>
        <p:spPr>
          <a:xfrm>
            <a:off x="9581449" y="2871216"/>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Labour</a:t>
            </a:r>
            <a:endParaRPr lang="en-US" sz="1050" dirty="0"/>
          </a:p>
        </p:txBody>
      </p:sp>
      <p:sp>
        <p:nvSpPr>
          <p:cNvPr id="35" name="Shape 33"/>
          <p:cNvSpPr/>
          <p:nvPr/>
        </p:nvSpPr>
        <p:spPr>
          <a:xfrm>
            <a:off x="548640" y="3639312"/>
            <a:ext cx="2116470" cy="566928"/>
          </a:xfrm>
          <a:prstGeom prst="roundRect">
            <a:avLst>
              <a:gd name="adj" fmla="val 12903"/>
            </a:avLst>
          </a:prstGeom>
          <a:solidFill>
            <a:srgbClr val="EFE6D6"/>
          </a:solidFill>
          <a:ln w="12700">
            <a:solidFill>
              <a:srgbClr val="8B6F47"/>
            </a:solidFill>
            <a:prstDash val="solid"/>
          </a:ln>
        </p:spPr>
      </p:sp>
      <p:sp>
        <p:nvSpPr>
          <p:cNvPr id="36" name="Text 34"/>
          <p:cNvSpPr txBox="1"/>
          <p:nvPr/>
        </p:nvSpPr>
        <p:spPr>
          <a:xfrm>
            <a:off x="603504" y="3639312"/>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Overhead</a:t>
            </a:r>
            <a:endParaRPr lang="en-US" sz="1050" dirty="0"/>
          </a:p>
        </p:txBody>
      </p:sp>
      <p:sp>
        <p:nvSpPr>
          <p:cNvPr id="37" name="Shape 35"/>
          <p:cNvSpPr/>
          <p:nvPr/>
        </p:nvSpPr>
        <p:spPr>
          <a:xfrm>
            <a:off x="2674254" y="3881628"/>
            <a:ext cx="109728" cy="82296"/>
          </a:xfrm>
          <a:prstGeom prst="rightArrow">
            <a:avLst/>
          </a:prstGeom>
          <a:solidFill>
            <a:srgbClr val="9B988E"/>
          </a:solidFill>
          <a:ln/>
        </p:spPr>
      </p:sp>
      <p:sp>
        <p:nvSpPr>
          <p:cNvPr id="38" name="Shape 36"/>
          <p:cNvSpPr/>
          <p:nvPr/>
        </p:nvSpPr>
        <p:spPr>
          <a:xfrm>
            <a:off x="2793126" y="3639312"/>
            <a:ext cx="2116470" cy="566928"/>
          </a:xfrm>
          <a:prstGeom prst="roundRect">
            <a:avLst>
              <a:gd name="adj" fmla="val 12903"/>
            </a:avLst>
          </a:prstGeom>
          <a:solidFill>
            <a:srgbClr val="EFE6D6"/>
          </a:solidFill>
          <a:ln w="12700">
            <a:solidFill>
              <a:srgbClr val="8B6F47"/>
            </a:solidFill>
            <a:prstDash val="solid"/>
          </a:ln>
        </p:spPr>
      </p:sp>
      <p:sp>
        <p:nvSpPr>
          <p:cNvPr id="39" name="Text 37"/>
          <p:cNvSpPr txBox="1"/>
          <p:nvPr/>
        </p:nvSpPr>
        <p:spPr>
          <a:xfrm>
            <a:off x="2847990" y="3639312"/>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Wastage</a:t>
            </a:r>
            <a:endParaRPr lang="en-US" sz="1050" dirty="0"/>
          </a:p>
        </p:txBody>
      </p:sp>
      <p:sp>
        <p:nvSpPr>
          <p:cNvPr id="40" name="Shape 38"/>
          <p:cNvSpPr/>
          <p:nvPr/>
        </p:nvSpPr>
        <p:spPr>
          <a:xfrm>
            <a:off x="4918740" y="3881628"/>
            <a:ext cx="109728" cy="82296"/>
          </a:xfrm>
          <a:prstGeom prst="rightArrow">
            <a:avLst/>
          </a:prstGeom>
          <a:solidFill>
            <a:srgbClr val="9B988E"/>
          </a:solidFill>
          <a:ln/>
        </p:spPr>
      </p:sp>
      <p:sp>
        <p:nvSpPr>
          <p:cNvPr id="41" name="Shape 39"/>
          <p:cNvSpPr/>
          <p:nvPr/>
        </p:nvSpPr>
        <p:spPr>
          <a:xfrm>
            <a:off x="5037612" y="3639312"/>
            <a:ext cx="2116470" cy="566928"/>
          </a:xfrm>
          <a:prstGeom prst="roundRect">
            <a:avLst>
              <a:gd name="adj" fmla="val 12903"/>
            </a:avLst>
          </a:prstGeom>
          <a:solidFill>
            <a:srgbClr val="EFE6D6"/>
          </a:solidFill>
          <a:ln w="12700">
            <a:solidFill>
              <a:srgbClr val="8B6F47"/>
            </a:solidFill>
            <a:prstDash val="solid"/>
          </a:ln>
        </p:spPr>
      </p:sp>
      <p:sp>
        <p:nvSpPr>
          <p:cNvPr id="42" name="Text 40"/>
          <p:cNvSpPr txBox="1"/>
          <p:nvPr/>
        </p:nvSpPr>
        <p:spPr>
          <a:xfrm>
            <a:off x="5092476" y="3639312"/>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Delivery</a:t>
            </a:r>
            <a:endParaRPr lang="en-US" sz="1050" dirty="0"/>
          </a:p>
        </p:txBody>
      </p:sp>
      <p:sp>
        <p:nvSpPr>
          <p:cNvPr id="43" name="Shape 41"/>
          <p:cNvSpPr/>
          <p:nvPr/>
        </p:nvSpPr>
        <p:spPr>
          <a:xfrm>
            <a:off x="7163227" y="3881628"/>
            <a:ext cx="109728" cy="82296"/>
          </a:xfrm>
          <a:prstGeom prst="rightArrow">
            <a:avLst/>
          </a:prstGeom>
          <a:solidFill>
            <a:srgbClr val="9B988E"/>
          </a:solidFill>
          <a:ln/>
        </p:spPr>
      </p:sp>
      <p:sp>
        <p:nvSpPr>
          <p:cNvPr id="44" name="Shape 42"/>
          <p:cNvSpPr/>
          <p:nvPr/>
        </p:nvSpPr>
        <p:spPr>
          <a:xfrm>
            <a:off x="7282099" y="3639312"/>
            <a:ext cx="2116470" cy="566928"/>
          </a:xfrm>
          <a:prstGeom prst="roundRect">
            <a:avLst>
              <a:gd name="adj" fmla="val 12903"/>
            </a:avLst>
          </a:prstGeom>
          <a:solidFill>
            <a:srgbClr val="EFE6D6"/>
          </a:solidFill>
          <a:ln w="12700">
            <a:solidFill>
              <a:srgbClr val="8B6F47"/>
            </a:solidFill>
            <a:prstDash val="solid"/>
          </a:ln>
        </p:spPr>
      </p:sp>
      <p:sp>
        <p:nvSpPr>
          <p:cNvPr id="45" name="Text 43"/>
          <p:cNvSpPr txBox="1"/>
          <p:nvPr/>
        </p:nvSpPr>
        <p:spPr>
          <a:xfrm>
            <a:off x="7336963" y="3639312"/>
            <a:ext cx="2006742" cy="566928"/>
          </a:xfrm>
          <a:prstGeom prst="rect">
            <a:avLst/>
          </a:prstGeom>
          <a:noFill/>
          <a:ln/>
        </p:spPr>
        <p:txBody>
          <a:bodyPr wrap="square" lIns="0" tIns="0" rIns="0" bIns="0" rtlCol="0" anchor="ctr"/>
          <a:lstStyle/>
          <a:p>
            <a:pPr algn="ctr" indent="0" marL="0">
              <a:lnSpc>
                <a:spcPct val="98000"/>
              </a:lnSpc>
              <a:buNone/>
            </a:pPr>
            <a:r>
              <a:rPr lang="en-US" sz="1050" dirty="0">
                <a:solidFill>
                  <a:srgbClr val="1A1917"/>
                </a:solidFill>
                <a:latin typeface="Calibri" pitchFamily="34" charset="0"/>
                <a:ea typeface="Calibri" pitchFamily="34" charset="-122"/>
                <a:cs typeface="Calibri" pitchFamily="34" charset="-120"/>
              </a:rPr>
              <a:t>Margin</a:t>
            </a:r>
            <a:endParaRPr lang="en-US" sz="1050" dirty="0"/>
          </a:p>
        </p:txBody>
      </p:sp>
      <p:sp>
        <p:nvSpPr>
          <p:cNvPr id="46" name="Shape 44"/>
          <p:cNvSpPr/>
          <p:nvPr/>
        </p:nvSpPr>
        <p:spPr>
          <a:xfrm>
            <a:off x="9407713" y="3881628"/>
            <a:ext cx="109728" cy="82296"/>
          </a:xfrm>
          <a:prstGeom prst="rightArrow">
            <a:avLst/>
          </a:prstGeom>
          <a:solidFill>
            <a:srgbClr val="9B988E"/>
          </a:solidFill>
          <a:ln/>
        </p:spPr>
      </p:sp>
      <p:sp>
        <p:nvSpPr>
          <p:cNvPr id="47" name="Shape 45"/>
          <p:cNvSpPr/>
          <p:nvPr/>
        </p:nvSpPr>
        <p:spPr>
          <a:xfrm>
            <a:off x="9526585" y="3639312"/>
            <a:ext cx="2116470" cy="566928"/>
          </a:xfrm>
          <a:prstGeom prst="roundRect">
            <a:avLst>
              <a:gd name="adj" fmla="val 12903"/>
            </a:avLst>
          </a:prstGeom>
          <a:solidFill>
            <a:srgbClr val="EEF2FD"/>
          </a:solidFill>
          <a:ln w="12700">
            <a:solidFill>
              <a:srgbClr val="1A4FD6"/>
            </a:solidFill>
            <a:prstDash val="solid"/>
          </a:ln>
        </p:spPr>
      </p:sp>
      <p:sp>
        <p:nvSpPr>
          <p:cNvPr id="48" name="Text 46"/>
          <p:cNvSpPr txBox="1"/>
          <p:nvPr/>
        </p:nvSpPr>
        <p:spPr>
          <a:xfrm>
            <a:off x="9581449" y="3639312"/>
            <a:ext cx="2006742" cy="566928"/>
          </a:xfrm>
          <a:prstGeom prst="rect">
            <a:avLst/>
          </a:prstGeom>
          <a:noFill/>
          <a:ln/>
        </p:spPr>
        <p:txBody>
          <a:bodyPr wrap="square" lIns="0" tIns="0" rIns="0" bIns="0" rtlCol="0" anchor="ctr"/>
          <a:lstStyle/>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Quotation</a:t>
            </a:r>
            <a:endParaRPr lang="en-US" sz="1050" dirty="0"/>
          </a:p>
        </p:txBody>
      </p:sp>
      <p:sp>
        <p:nvSpPr>
          <p:cNvPr id="49" name="Shape 47"/>
          <p:cNvSpPr/>
          <p:nvPr/>
        </p:nvSpPr>
        <p:spPr>
          <a:xfrm>
            <a:off x="10543672" y="2688336"/>
            <a:ext cx="82296" cy="164592"/>
          </a:xfrm>
          <a:prstGeom prst="downArrow">
            <a:avLst/>
          </a:prstGeom>
          <a:solidFill>
            <a:srgbClr val="9B988E"/>
          </a:solidFill>
          <a:ln/>
        </p:spPr>
      </p:sp>
      <p:sp>
        <p:nvSpPr>
          <p:cNvPr id="50" name="Shape 48"/>
          <p:cNvSpPr/>
          <p:nvPr/>
        </p:nvSpPr>
        <p:spPr>
          <a:xfrm>
            <a:off x="10543672" y="3456432"/>
            <a:ext cx="82296" cy="164592"/>
          </a:xfrm>
          <a:prstGeom prst="downArrow">
            <a:avLst/>
          </a:prstGeom>
          <a:solidFill>
            <a:srgbClr val="9B988E"/>
          </a:solidFill>
          <a:ln/>
        </p:spPr>
      </p:sp>
      <p:sp>
        <p:nvSpPr>
          <p:cNvPr id="51" name="Text 49"/>
          <p:cNvSpPr txBox="1"/>
          <p:nvPr/>
        </p:nvSpPr>
        <p:spPr>
          <a:xfrm>
            <a:off x="548640" y="4526280"/>
            <a:ext cx="11094415" cy="731520"/>
          </a:xfrm>
          <a:prstGeom prst="rect">
            <a:avLst/>
          </a:prstGeom>
          <a:noFill/>
          <a:ln/>
        </p:spPr>
        <p:txBody>
          <a:bodyPr wrap="square" lIns="0" tIns="0" rIns="0" bIns="0" rtlCol="0" anchor="ctr"/>
          <a:lstStyle/>
          <a:p>
            <a:pPr indent="0" marL="0">
              <a:lnSpc>
                <a:spcPct val="115000"/>
              </a:lnSpc>
              <a:buNone/>
            </a:pPr>
            <a:r>
              <a:rPr lang="en-US" sz="1700" b="1" i="1" dirty="0">
                <a:solidFill>
                  <a:srgbClr val="1A1917"/>
                </a:solidFill>
                <a:latin typeface="Cambria" pitchFamily="34" charset="0"/>
                <a:ea typeface="Cambria" pitchFamily="34" charset="-122"/>
                <a:cs typeface="Cambria" pitchFamily="34" charset="-120"/>
              </a:rPr>
              <a:t>What if this entire chain could be assembled in minutes— so the estimator spends their time on judgement, not data-gathering?</a:t>
            </a:r>
            <a:endParaRPr lang="en-US" sz="1700" dirty="0"/>
          </a:p>
        </p:txBody>
      </p:sp>
      <p:sp>
        <p:nvSpPr>
          <p:cNvPr id="52" name="Text 50"/>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54" name="Text 51"/>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07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DEPARTMENT 3 OF 8  ·  A REAL, WORKING EXAMPLE</a:t>
            </a:r>
            <a:endParaRPr lang="en-US" sz="1200" dirty="0"/>
          </a:p>
        </p:txBody>
      </p:sp>
      <p:sp>
        <p:nvSpPr>
          <p:cNvPr id="3" name="Shape 1"/>
          <p:cNvSpPr/>
          <p:nvPr/>
        </p:nvSpPr>
        <p:spPr>
          <a:xfrm>
            <a:off x="10820095" y="457200"/>
            <a:ext cx="566928" cy="566928"/>
          </a:xfrm>
          <a:prstGeom prst="ellipse">
            <a:avLst/>
          </a:prstGeom>
          <a:solidFill>
            <a:srgbClr val="1A4FD6"/>
          </a:solidFill>
          <a:ln/>
        </p:spPr>
      </p:sp>
      <p:sp>
        <p:nvSpPr>
          <p:cNvPr id="4" name="Text 2"/>
          <p:cNvSpPr txBox="1"/>
          <p:nvPr/>
        </p:nvSpPr>
        <p:spPr>
          <a:xfrm>
            <a:off x="10820095" y="457200"/>
            <a:ext cx="566928" cy="566928"/>
          </a:xfrm>
          <a:prstGeom prst="rect">
            <a:avLst/>
          </a:prstGeom>
          <a:noFill/>
          <a:ln/>
        </p:spPr>
        <p:txBody>
          <a:bodyPr wrap="square" lIns="0" tIns="0" rIns="0" bIns="0" rtlCol="0" anchor="ctr"/>
          <a:lstStyle/>
          <a:p>
            <a:pPr algn="ctr" indent="0" marL="0">
              <a:buNone/>
            </a:pPr>
            <a:r>
              <a:rPr lang="en-US" sz="1612" b="1" dirty="0">
                <a:solidFill>
                  <a:srgbClr val="FFFFFF"/>
                </a:solidFill>
                <a:latin typeface="Cambria" pitchFamily="34" charset="0"/>
                <a:ea typeface="Cambria" pitchFamily="34" charset="-122"/>
                <a:cs typeface="Cambria" pitchFamily="34" charset="-120"/>
              </a:rPr>
              <a:t>P</a:t>
            </a:r>
            <a:endParaRPr lang="en-US" sz="1612" dirty="0"/>
          </a:p>
        </p:txBody>
      </p:sp>
      <p:sp>
        <p:nvSpPr>
          <p:cNvPr id="5" name="Text 3"/>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000" b="1" dirty="0">
                <a:solidFill>
                  <a:srgbClr val="1A1917"/>
                </a:solidFill>
                <a:latin typeface="Cambria" pitchFamily="34" charset="0"/>
                <a:ea typeface="Cambria" pitchFamily="34" charset="-122"/>
                <a:cs typeface="Cambria" pitchFamily="34" charset="-120"/>
              </a:rPr>
              <a:t>AI Engineering Employee</a:t>
            </a:r>
            <a:endParaRPr lang="en-US" sz="3000" dirty="0"/>
          </a:p>
        </p:txBody>
      </p:sp>
      <p:sp>
        <p:nvSpPr>
          <p:cNvPr id="6" name="Shape 4"/>
          <p:cNvSpPr/>
          <p:nvPr/>
        </p:nvSpPr>
        <p:spPr>
          <a:xfrm>
            <a:off x="548640" y="1691640"/>
            <a:ext cx="1696669" cy="868680"/>
          </a:xfrm>
          <a:prstGeom prst="roundRect">
            <a:avLst>
              <a:gd name="adj" fmla="val 8421"/>
            </a:avLst>
          </a:prstGeom>
          <a:solidFill>
            <a:srgbClr val="F2F2EF"/>
          </a:solidFill>
          <a:ln w="12700">
            <a:solidFill>
              <a:srgbClr val="E2E0D8"/>
            </a:solidFill>
            <a:prstDash val="solid"/>
          </a:ln>
        </p:spPr>
      </p:sp>
      <p:sp>
        <p:nvSpPr>
          <p:cNvPr id="7" name="Text 5"/>
          <p:cNvSpPr txBox="1"/>
          <p:nvPr/>
        </p:nvSpPr>
        <p:spPr>
          <a:xfrm>
            <a:off x="603504" y="1691640"/>
            <a:ext cx="1586941" cy="868680"/>
          </a:xfrm>
          <a:prstGeom prst="rect">
            <a:avLst/>
          </a:prstGeom>
          <a:noFill/>
          <a:ln/>
        </p:spPr>
        <p:txBody>
          <a:bodyPr wrap="square" lIns="0" tIns="0" rIns="0" bIns="0" rtlCol="0" anchor="ctr"/>
          <a:lstStyle/>
          <a:p>
            <a:pPr algn="ctr" indent="0" marL="0">
              <a:lnSpc>
                <a:spcPct val="98000"/>
              </a:lnSpc>
              <a:buNone/>
            </a:pPr>
            <a:r>
              <a:rPr lang="en-US" sz="1150" b="1" dirty="0">
                <a:solidFill>
                  <a:srgbClr val="1A1917"/>
                </a:solidFill>
                <a:latin typeface="Calibri" pitchFamily="34" charset="0"/>
                <a:ea typeface="Calibri" pitchFamily="34" charset="-122"/>
                <a:cs typeface="Calibri" pitchFamily="34" charset="-120"/>
              </a:rPr>
              <a:t>Customer</a:t>
            </a:r>
            <a:endParaRPr lang="en-US" sz="1150" dirty="0"/>
          </a:p>
          <a:p>
            <a:pPr algn="ctr" indent="0" marL="0">
              <a:lnSpc>
                <a:spcPct val="98000"/>
              </a:lnSpc>
              <a:buNone/>
            </a:pPr>
            <a:r>
              <a:rPr lang="en-US" sz="1150" b="1" dirty="0">
                <a:solidFill>
                  <a:srgbClr val="1A1917"/>
                </a:solidFill>
                <a:latin typeface="Calibri" pitchFamily="34" charset="0"/>
                <a:ea typeface="Calibri" pitchFamily="34" charset="-122"/>
                <a:cs typeface="Calibri" pitchFamily="34" charset="-120"/>
              </a:rPr>
              <a:t>drawing</a:t>
            </a:r>
            <a:endParaRPr lang="en-US" sz="1150" dirty="0"/>
          </a:p>
        </p:txBody>
      </p:sp>
      <p:sp>
        <p:nvSpPr>
          <p:cNvPr id="8" name="Shape 6"/>
          <p:cNvSpPr/>
          <p:nvPr/>
        </p:nvSpPr>
        <p:spPr>
          <a:xfrm>
            <a:off x="2263597" y="2080260"/>
            <a:ext cx="146304" cy="128016"/>
          </a:xfrm>
          <a:prstGeom prst="rightArrow">
            <a:avLst/>
          </a:prstGeom>
          <a:solidFill>
            <a:srgbClr val="9B988E"/>
          </a:solidFill>
          <a:ln/>
        </p:spPr>
      </p:sp>
      <p:sp>
        <p:nvSpPr>
          <p:cNvPr id="9" name="Shape 7"/>
          <p:cNvSpPr/>
          <p:nvPr/>
        </p:nvSpPr>
        <p:spPr>
          <a:xfrm>
            <a:off x="2428189" y="1691640"/>
            <a:ext cx="1696669" cy="868680"/>
          </a:xfrm>
          <a:prstGeom prst="roundRect">
            <a:avLst>
              <a:gd name="adj" fmla="val 8421"/>
            </a:avLst>
          </a:prstGeom>
          <a:solidFill>
            <a:srgbClr val="EEF2FD"/>
          </a:solidFill>
          <a:ln w="12700">
            <a:solidFill>
              <a:srgbClr val="1A4FD6"/>
            </a:solidFill>
            <a:prstDash val="solid"/>
          </a:ln>
        </p:spPr>
      </p:sp>
      <p:sp>
        <p:nvSpPr>
          <p:cNvPr id="10" name="Text 8"/>
          <p:cNvSpPr txBox="1"/>
          <p:nvPr/>
        </p:nvSpPr>
        <p:spPr>
          <a:xfrm>
            <a:off x="2483053" y="1691640"/>
            <a:ext cx="1586941" cy="868680"/>
          </a:xfrm>
          <a:prstGeom prst="rect">
            <a:avLst/>
          </a:prstGeom>
          <a:noFill/>
          <a:ln/>
        </p:spPr>
        <p:txBody>
          <a:bodyPr wrap="square" lIns="0" tIns="0" rIns="0" bIns="0" rtlCol="0" anchor="ctr"/>
          <a:lstStyle/>
          <a:p>
            <a:pPr algn="ctr" indent="0" marL="0">
              <a:lnSpc>
                <a:spcPct val="98000"/>
              </a:lnSpc>
              <a:buNone/>
            </a:pPr>
            <a:r>
              <a:rPr lang="en-US" sz="1150" b="1" dirty="0">
                <a:solidFill>
                  <a:srgbClr val="1A1917"/>
                </a:solidFill>
                <a:latin typeface="Calibri" pitchFamily="34" charset="0"/>
                <a:ea typeface="Calibri" pitchFamily="34" charset="-122"/>
                <a:cs typeface="Calibri" pitchFamily="34" charset="-120"/>
              </a:rPr>
              <a:t>AI extracts</a:t>
            </a:r>
            <a:endParaRPr lang="en-US" sz="1150" dirty="0"/>
          </a:p>
          <a:p>
            <a:pPr algn="ctr" indent="0" marL="0">
              <a:lnSpc>
                <a:spcPct val="98000"/>
              </a:lnSpc>
              <a:buNone/>
            </a:pPr>
            <a:r>
              <a:rPr lang="en-US" sz="1150" b="1" dirty="0">
                <a:solidFill>
                  <a:srgbClr val="1A1917"/>
                </a:solidFill>
                <a:latin typeface="Calibri" pitchFamily="34" charset="0"/>
                <a:ea typeface="Calibri" pitchFamily="34" charset="-122"/>
                <a:cs typeface="Calibri" pitchFamily="34" charset="-120"/>
              </a:rPr>
              <a:t>specification</a:t>
            </a:r>
            <a:endParaRPr lang="en-US" sz="1150" dirty="0"/>
          </a:p>
        </p:txBody>
      </p:sp>
      <p:sp>
        <p:nvSpPr>
          <p:cNvPr id="11" name="Shape 9"/>
          <p:cNvSpPr/>
          <p:nvPr/>
        </p:nvSpPr>
        <p:spPr>
          <a:xfrm>
            <a:off x="4143146" y="2080260"/>
            <a:ext cx="146304" cy="128016"/>
          </a:xfrm>
          <a:prstGeom prst="rightArrow">
            <a:avLst/>
          </a:prstGeom>
          <a:solidFill>
            <a:srgbClr val="9B988E"/>
          </a:solidFill>
          <a:ln/>
        </p:spPr>
      </p:sp>
      <p:sp>
        <p:nvSpPr>
          <p:cNvPr id="12" name="Shape 10"/>
          <p:cNvSpPr/>
          <p:nvPr/>
        </p:nvSpPr>
        <p:spPr>
          <a:xfrm>
            <a:off x="4307738" y="1691640"/>
            <a:ext cx="1696669" cy="868680"/>
          </a:xfrm>
          <a:prstGeom prst="roundRect">
            <a:avLst>
              <a:gd name="adj" fmla="val 8421"/>
            </a:avLst>
          </a:prstGeom>
          <a:solidFill>
            <a:srgbClr val="F2F2EF"/>
          </a:solidFill>
          <a:ln w="12700">
            <a:solidFill>
              <a:srgbClr val="E2E0D8"/>
            </a:solidFill>
            <a:prstDash val="solid"/>
          </a:ln>
        </p:spPr>
      </p:sp>
      <p:sp>
        <p:nvSpPr>
          <p:cNvPr id="13" name="Text 11"/>
          <p:cNvSpPr txBox="1"/>
          <p:nvPr/>
        </p:nvSpPr>
        <p:spPr>
          <a:xfrm>
            <a:off x="4362602" y="1691640"/>
            <a:ext cx="1586941" cy="868680"/>
          </a:xfrm>
          <a:prstGeom prst="rect">
            <a:avLst/>
          </a:prstGeom>
          <a:noFill/>
          <a:ln/>
        </p:spPr>
        <p:txBody>
          <a:bodyPr wrap="square" lIns="0" tIns="0" rIns="0" bIns="0" rtlCol="0" anchor="ctr"/>
          <a:lstStyle/>
          <a:p>
            <a:pPr algn="ctr" indent="0" marL="0">
              <a:lnSpc>
                <a:spcPct val="98000"/>
              </a:lnSpc>
              <a:buNone/>
            </a:pPr>
            <a:r>
              <a:rPr lang="en-US" sz="1150" b="1" dirty="0">
                <a:solidFill>
                  <a:srgbClr val="1A1917"/>
                </a:solidFill>
                <a:latin typeface="Calibri" pitchFamily="34" charset="0"/>
                <a:ea typeface="Calibri" pitchFamily="34" charset="-122"/>
                <a:cs typeface="Calibri" pitchFamily="34" charset="-120"/>
              </a:rPr>
              <a:t>Structural</a:t>
            </a:r>
            <a:endParaRPr lang="en-US" sz="1150" dirty="0"/>
          </a:p>
          <a:p>
            <a:pPr algn="ctr" indent="0" marL="0">
              <a:lnSpc>
                <a:spcPct val="98000"/>
              </a:lnSpc>
              <a:buNone/>
            </a:pPr>
            <a:r>
              <a:rPr lang="en-US" sz="1150" b="1" dirty="0">
                <a:solidFill>
                  <a:srgbClr val="1A1917"/>
                </a:solidFill>
                <a:latin typeface="Calibri" pitchFamily="34" charset="0"/>
                <a:ea typeface="Calibri" pitchFamily="34" charset="-122"/>
                <a:cs typeface="Calibri" pitchFamily="34" charset="-120"/>
              </a:rPr>
              <a:t>requirement</a:t>
            </a:r>
            <a:endParaRPr lang="en-US" sz="1150" dirty="0"/>
          </a:p>
        </p:txBody>
      </p:sp>
      <p:sp>
        <p:nvSpPr>
          <p:cNvPr id="14" name="Shape 12"/>
          <p:cNvSpPr/>
          <p:nvPr/>
        </p:nvSpPr>
        <p:spPr>
          <a:xfrm>
            <a:off x="6022696" y="2080260"/>
            <a:ext cx="146304" cy="128016"/>
          </a:xfrm>
          <a:prstGeom prst="rightArrow">
            <a:avLst/>
          </a:prstGeom>
          <a:solidFill>
            <a:srgbClr val="9B988E"/>
          </a:solidFill>
          <a:ln/>
        </p:spPr>
      </p:sp>
      <p:sp>
        <p:nvSpPr>
          <p:cNvPr id="15" name="Shape 13"/>
          <p:cNvSpPr/>
          <p:nvPr/>
        </p:nvSpPr>
        <p:spPr>
          <a:xfrm>
            <a:off x="6187288" y="1691640"/>
            <a:ext cx="1696669" cy="868680"/>
          </a:xfrm>
          <a:prstGeom prst="roundRect">
            <a:avLst>
              <a:gd name="adj" fmla="val 8421"/>
            </a:avLst>
          </a:prstGeom>
          <a:solidFill>
            <a:srgbClr val="EFE6D6"/>
          </a:solidFill>
          <a:ln w="12700">
            <a:solidFill>
              <a:srgbClr val="8B6F47"/>
            </a:solidFill>
            <a:prstDash val="solid"/>
          </a:ln>
        </p:spPr>
      </p:sp>
      <p:sp>
        <p:nvSpPr>
          <p:cNvPr id="16" name="Text 14"/>
          <p:cNvSpPr txBox="1"/>
          <p:nvPr/>
        </p:nvSpPr>
        <p:spPr>
          <a:xfrm>
            <a:off x="6242152" y="1691640"/>
            <a:ext cx="1586941" cy="868680"/>
          </a:xfrm>
          <a:prstGeom prst="rect">
            <a:avLst/>
          </a:prstGeom>
          <a:noFill/>
          <a:ln/>
        </p:spPr>
        <p:txBody>
          <a:bodyPr wrap="square" lIns="0" tIns="0" rIns="0" bIns="0" rtlCol="0" anchor="ctr"/>
          <a:lstStyle/>
          <a:p>
            <a:pPr algn="ctr" indent="0" marL="0">
              <a:lnSpc>
                <a:spcPct val="98000"/>
              </a:lnSpc>
              <a:buNone/>
            </a:pPr>
            <a:r>
              <a:rPr lang="en-US" sz="1150" b="1" dirty="0">
                <a:solidFill>
                  <a:srgbClr val="1A1917"/>
                </a:solidFill>
                <a:latin typeface="Calibri" pitchFamily="34" charset="0"/>
                <a:ea typeface="Calibri" pitchFamily="34" charset="-122"/>
                <a:cs typeface="Calibri" pitchFamily="34" charset="-120"/>
              </a:rPr>
              <a:t>Paper</a:t>
            </a:r>
            <a:endParaRPr lang="en-US" sz="1150" dirty="0"/>
          </a:p>
          <a:p>
            <a:pPr algn="ctr" indent="0" marL="0">
              <a:lnSpc>
                <a:spcPct val="98000"/>
              </a:lnSpc>
              <a:buNone/>
            </a:pPr>
            <a:r>
              <a:rPr lang="en-US" sz="1150" b="1" dirty="0">
                <a:solidFill>
                  <a:srgbClr val="1A1917"/>
                </a:solidFill>
                <a:latin typeface="Calibri" pitchFamily="34" charset="0"/>
                <a:ea typeface="Calibri" pitchFamily="34" charset="-122"/>
                <a:cs typeface="Calibri" pitchFamily="34" charset="-120"/>
              </a:rPr>
              <a:t>Master</a:t>
            </a:r>
            <a:endParaRPr lang="en-US" sz="1150" dirty="0"/>
          </a:p>
        </p:txBody>
      </p:sp>
      <p:sp>
        <p:nvSpPr>
          <p:cNvPr id="17" name="Shape 15"/>
          <p:cNvSpPr/>
          <p:nvPr/>
        </p:nvSpPr>
        <p:spPr>
          <a:xfrm>
            <a:off x="7902245" y="2080260"/>
            <a:ext cx="146304" cy="128016"/>
          </a:xfrm>
          <a:prstGeom prst="rightArrow">
            <a:avLst/>
          </a:prstGeom>
          <a:solidFill>
            <a:srgbClr val="9B988E"/>
          </a:solidFill>
          <a:ln/>
        </p:spPr>
      </p:sp>
      <p:sp>
        <p:nvSpPr>
          <p:cNvPr id="18" name="Shape 16"/>
          <p:cNvSpPr/>
          <p:nvPr/>
        </p:nvSpPr>
        <p:spPr>
          <a:xfrm>
            <a:off x="8066837" y="1691640"/>
            <a:ext cx="1696669" cy="868680"/>
          </a:xfrm>
          <a:prstGeom prst="roundRect">
            <a:avLst>
              <a:gd name="adj" fmla="val 8421"/>
            </a:avLst>
          </a:prstGeom>
          <a:solidFill>
            <a:srgbClr val="EFE6D6"/>
          </a:solidFill>
          <a:ln w="12700">
            <a:solidFill>
              <a:srgbClr val="8B6F47"/>
            </a:solidFill>
            <a:prstDash val="solid"/>
          </a:ln>
        </p:spPr>
      </p:sp>
      <p:sp>
        <p:nvSpPr>
          <p:cNvPr id="19" name="Text 17"/>
          <p:cNvSpPr txBox="1"/>
          <p:nvPr/>
        </p:nvSpPr>
        <p:spPr>
          <a:xfrm>
            <a:off x="8121701" y="1691640"/>
            <a:ext cx="1586941" cy="868680"/>
          </a:xfrm>
          <a:prstGeom prst="rect">
            <a:avLst/>
          </a:prstGeom>
          <a:noFill/>
          <a:ln/>
        </p:spPr>
        <p:txBody>
          <a:bodyPr wrap="square" lIns="0" tIns="0" rIns="0" bIns="0" rtlCol="0" anchor="ctr"/>
          <a:lstStyle/>
          <a:p>
            <a:pPr algn="ctr" indent="0" marL="0">
              <a:lnSpc>
                <a:spcPct val="98000"/>
              </a:lnSpc>
              <a:buNone/>
            </a:pPr>
            <a:r>
              <a:rPr lang="en-US" sz="1150" b="1" dirty="0">
                <a:solidFill>
                  <a:srgbClr val="1A1917"/>
                </a:solidFill>
                <a:latin typeface="Calibri" pitchFamily="34" charset="0"/>
                <a:ea typeface="Calibri" pitchFamily="34" charset="-122"/>
                <a:cs typeface="Calibri" pitchFamily="34" charset="-120"/>
              </a:rPr>
              <a:t>Deterministic</a:t>
            </a:r>
            <a:endParaRPr lang="en-US" sz="1150" dirty="0"/>
          </a:p>
          <a:p>
            <a:pPr algn="ctr" indent="0" marL="0">
              <a:lnSpc>
                <a:spcPct val="98000"/>
              </a:lnSpc>
              <a:buNone/>
            </a:pPr>
            <a:r>
              <a:rPr lang="en-US" sz="1150" b="1" dirty="0">
                <a:solidFill>
                  <a:srgbClr val="1A1917"/>
                </a:solidFill>
                <a:latin typeface="Calibri" pitchFamily="34" charset="0"/>
                <a:ea typeface="Calibri" pitchFamily="34" charset="-122"/>
                <a:cs typeface="Calibri" pitchFamily="34" charset="-120"/>
              </a:rPr>
              <a:t>board optimisation</a:t>
            </a:r>
            <a:endParaRPr lang="en-US" sz="1150" dirty="0"/>
          </a:p>
        </p:txBody>
      </p:sp>
      <p:sp>
        <p:nvSpPr>
          <p:cNvPr id="20" name="Shape 18"/>
          <p:cNvSpPr/>
          <p:nvPr/>
        </p:nvSpPr>
        <p:spPr>
          <a:xfrm>
            <a:off x="9781794" y="2080260"/>
            <a:ext cx="146304" cy="128016"/>
          </a:xfrm>
          <a:prstGeom prst="rightArrow">
            <a:avLst/>
          </a:prstGeom>
          <a:solidFill>
            <a:srgbClr val="9B988E"/>
          </a:solidFill>
          <a:ln/>
        </p:spPr>
      </p:sp>
      <p:sp>
        <p:nvSpPr>
          <p:cNvPr id="21" name="Shape 19"/>
          <p:cNvSpPr/>
          <p:nvPr/>
        </p:nvSpPr>
        <p:spPr>
          <a:xfrm>
            <a:off x="9946386" y="1691640"/>
            <a:ext cx="1696669" cy="868680"/>
          </a:xfrm>
          <a:prstGeom prst="roundRect">
            <a:avLst>
              <a:gd name="adj" fmla="val 8421"/>
            </a:avLst>
          </a:prstGeom>
          <a:solidFill>
            <a:srgbClr val="F2F2EF"/>
          </a:solidFill>
          <a:ln w="12700">
            <a:solidFill>
              <a:srgbClr val="E2E0D8"/>
            </a:solidFill>
            <a:prstDash val="solid"/>
          </a:ln>
        </p:spPr>
      </p:sp>
      <p:sp>
        <p:nvSpPr>
          <p:cNvPr id="22" name="Text 20"/>
          <p:cNvSpPr txBox="1"/>
          <p:nvPr/>
        </p:nvSpPr>
        <p:spPr>
          <a:xfrm>
            <a:off x="10001250" y="1691640"/>
            <a:ext cx="1586941" cy="868680"/>
          </a:xfrm>
          <a:prstGeom prst="rect">
            <a:avLst/>
          </a:prstGeom>
          <a:noFill/>
          <a:ln/>
        </p:spPr>
        <p:txBody>
          <a:bodyPr wrap="square" lIns="0" tIns="0" rIns="0" bIns="0" rtlCol="0" anchor="ctr"/>
          <a:lstStyle/>
          <a:p>
            <a:pPr algn="ctr" indent="0" marL="0">
              <a:lnSpc>
                <a:spcPct val="98000"/>
              </a:lnSpc>
              <a:buNone/>
            </a:pPr>
            <a:r>
              <a:rPr lang="en-US" sz="1150" b="1" dirty="0">
                <a:solidFill>
                  <a:srgbClr val="1A1917"/>
                </a:solidFill>
                <a:latin typeface="Calibri" pitchFamily="34" charset="0"/>
                <a:ea typeface="Calibri" pitchFamily="34" charset="-122"/>
                <a:cs typeface="Calibri" pitchFamily="34" charset="-120"/>
              </a:rPr>
              <a:t>Engineering</a:t>
            </a:r>
            <a:endParaRPr lang="en-US" sz="1150" dirty="0"/>
          </a:p>
          <a:p>
            <a:pPr algn="ctr" indent="0" marL="0">
              <a:lnSpc>
                <a:spcPct val="98000"/>
              </a:lnSpc>
              <a:buNone/>
            </a:pPr>
            <a:r>
              <a:rPr lang="en-US" sz="1150" b="1" dirty="0">
                <a:solidFill>
                  <a:srgbClr val="1A1917"/>
                </a:solidFill>
                <a:latin typeface="Calibri" pitchFamily="34" charset="0"/>
                <a:ea typeface="Calibri" pitchFamily="34" charset="-122"/>
                <a:cs typeface="Calibri" pitchFamily="34" charset="-120"/>
              </a:rPr>
              <a:t>recommendation</a:t>
            </a:r>
            <a:endParaRPr lang="en-US" sz="1150" dirty="0"/>
          </a:p>
        </p:txBody>
      </p:sp>
      <p:sp>
        <p:nvSpPr>
          <p:cNvPr id="23" name="Shape 21"/>
          <p:cNvSpPr/>
          <p:nvPr/>
        </p:nvSpPr>
        <p:spPr>
          <a:xfrm>
            <a:off x="548640" y="2971800"/>
            <a:ext cx="11094415" cy="1828800"/>
          </a:xfrm>
          <a:prstGeom prst="roundRect">
            <a:avLst>
              <a:gd name="adj" fmla="val 5000"/>
            </a:avLst>
          </a:prstGeom>
          <a:solidFill>
            <a:srgbClr val="1A1917"/>
          </a:solidFill>
          <a:ln/>
        </p:spPr>
      </p:sp>
      <p:sp>
        <p:nvSpPr>
          <p:cNvPr id="24" name="Text 22"/>
          <p:cNvSpPr txBox="1"/>
          <p:nvPr/>
        </p:nvSpPr>
        <p:spPr>
          <a:xfrm>
            <a:off x="822960" y="3154680"/>
            <a:ext cx="10545775" cy="320040"/>
          </a:xfrm>
          <a:prstGeom prst="rect">
            <a:avLst/>
          </a:prstGeom>
          <a:noFill/>
          <a:ln/>
        </p:spPr>
        <p:txBody>
          <a:bodyPr wrap="square" lIns="0" tIns="0" rIns="0" bIns="0" rtlCol="0" anchor="ctr"/>
          <a:lstStyle/>
          <a:p>
            <a:pPr indent="0" marL="0">
              <a:buNone/>
            </a:pPr>
            <a:r>
              <a:rPr lang="en-US" sz="1300" b="1" dirty="0">
                <a:solidFill>
                  <a:srgbClr val="9FB3EE"/>
                </a:solidFill>
                <a:latin typeface="Calibri" pitchFamily="34" charset="0"/>
                <a:ea typeface="Calibri" pitchFamily="34" charset="-122"/>
                <a:cs typeface="Calibri" pitchFamily="34" charset="-120"/>
              </a:rPr>
              <a:t>The important distinction</a:t>
            </a:r>
            <a:endParaRPr lang="en-US" sz="1300" dirty="0"/>
          </a:p>
        </p:txBody>
      </p:sp>
      <p:sp>
        <p:nvSpPr>
          <p:cNvPr id="25" name="Text 23"/>
          <p:cNvSpPr txBox="1"/>
          <p:nvPr/>
        </p:nvSpPr>
        <p:spPr>
          <a:xfrm>
            <a:off x="822960" y="3520440"/>
            <a:ext cx="10545775" cy="1188720"/>
          </a:xfrm>
          <a:prstGeom prst="rect">
            <a:avLst/>
          </a:prstGeom>
          <a:noFill/>
          <a:ln/>
        </p:spPr>
        <p:txBody>
          <a:bodyPr wrap="square" lIns="0" tIns="0" rIns="0" bIns="0" rtlCol="0" anchor="ctr"/>
          <a:lstStyle/>
          <a:p>
            <a:pPr indent="0" marL="0">
              <a:lnSpc>
                <a:spcPct val="115000"/>
              </a:lnSpc>
              <a:buNone/>
            </a:pPr>
            <a:r>
              <a:rPr lang="en-US" sz="2000" b="1" dirty="0">
                <a:solidFill>
                  <a:srgbClr val="FFFFFF"/>
                </a:solidFill>
                <a:latin typeface="Cambria" pitchFamily="34" charset="0"/>
                <a:ea typeface="Cambria" pitchFamily="34" charset="-122"/>
                <a:cs typeface="Cambria" pitchFamily="34" charset="-120"/>
              </a:rPr>
              <a:t>The AI does not invent engineering rules.
</a:t>
            </a:r>
            <a:pPr indent="0" marL="0">
              <a:lnSpc>
                <a:spcPct val="115000"/>
              </a:lnSpc>
              <a:buNone/>
            </a:pPr>
            <a:r>
              <a:rPr lang="en-US" sz="1500" dirty="0">
                <a:solidFill>
                  <a:srgbClr val="D8D5CC"/>
                </a:solidFill>
                <a:latin typeface="Cambria" pitchFamily="34" charset="0"/>
                <a:ea typeface="Cambria" pitchFamily="34" charset="-122"/>
                <a:cs typeface="Cambria" pitchFamily="34" charset="-120"/>
              </a:rPr>
              <a:t>It extracts the requirement from the drawing.</a:t>
            </a:r>
            <a:endParaRPr lang="en-US" sz="2000" dirty="0"/>
          </a:p>
          <a:p>
            <a:pPr indent="0" marL="0">
              <a:lnSpc>
                <a:spcPct val="115000"/>
              </a:lnSpc>
              <a:buNone/>
            </a:pPr>
            <a:r>
              <a:rPr lang="en-US" sz="1500" dirty="0">
                <a:solidFill>
                  <a:srgbClr val="D8D5CC"/>
                </a:solidFill>
                <a:latin typeface="Cambria" pitchFamily="34" charset="0"/>
                <a:ea typeface="Cambria" pitchFamily="34" charset="-122"/>
                <a:cs typeface="Cambria" pitchFamily="34" charset="-120"/>
              </a:rPr>
              <a:t>A deterministic engineering engine — your own approved formulas and your own Paper Master — performs the actual calculation.</a:t>
            </a:r>
            <a:endParaRPr lang="en-US" sz="2000" dirty="0"/>
          </a:p>
        </p:txBody>
      </p:sp>
      <p:sp>
        <p:nvSpPr>
          <p:cNvPr id="26" name="Text 24"/>
          <p:cNvSpPr txBox="1"/>
          <p:nvPr/>
        </p:nvSpPr>
        <p:spPr>
          <a:xfrm>
            <a:off x="548640" y="5074920"/>
            <a:ext cx="11094415" cy="1005840"/>
          </a:xfrm>
          <a:prstGeom prst="rect">
            <a:avLst/>
          </a:prstGeom>
          <a:noFill/>
          <a:ln/>
        </p:spPr>
        <p:txBody>
          <a:bodyPr wrap="square" lIns="0" tIns="0" rIns="0" bIns="0" rtlCol="0" anchor="t"/>
          <a:lstStyle/>
          <a:p>
            <a:pPr algn="l" marL="342900" indent="-342900">
              <a:lnSpc>
                <a:spcPct val="108000"/>
              </a:lnSpc>
              <a:spcAft>
                <a:spcPts val="600"/>
              </a:spcAft>
              <a:buSzPct val="100000"/>
              <a:buChar char="•"/>
            </a:pPr>
            <a:r>
              <a:rPr lang="en-US" sz="1350" dirty="0">
                <a:solidFill>
                  <a:srgbClr val="1A1917"/>
                </a:solidFill>
                <a:latin typeface="Calibri" pitchFamily="34" charset="0"/>
                <a:ea typeface="Calibri" pitchFamily="34" charset="-122"/>
                <a:cs typeface="Calibri" pitchFamily="34" charset="-120"/>
              </a:rPr>
              <a:t>Board construction recommendation, from real paper grades</a:t>
            </a:r>
            <a:endParaRPr lang="en-US" sz="1350" dirty="0"/>
          </a:p>
          <a:p>
            <a:pPr algn="l" marL="342900" indent="-342900">
              <a:lnSpc>
                <a:spcPct val="108000"/>
              </a:lnSpc>
              <a:spcAft>
                <a:spcPts val="600"/>
              </a:spcAft>
              <a:buSzPct val="100000"/>
              <a:buChar char="•"/>
            </a:pPr>
            <a:r>
              <a:rPr lang="en-US" sz="1350" dirty="0">
                <a:solidFill>
                  <a:srgbClr val="1A1917"/>
                </a:solidFill>
                <a:latin typeface="Calibri" pitchFamily="34" charset="0"/>
                <a:ea typeface="Calibri" pitchFamily="34" charset="-122"/>
                <a:cs typeface="Calibri" pitchFamily="34" charset="-120"/>
              </a:rPr>
              <a:t>Flags conflicts between the drawing and the specification</a:t>
            </a:r>
            <a:endParaRPr lang="en-US" sz="1350" dirty="0"/>
          </a:p>
          <a:p>
            <a:pPr algn="l" marL="342900" indent="-342900">
              <a:lnSpc>
                <a:spcPct val="108000"/>
              </a:lnSpc>
              <a:spcAft>
                <a:spcPts val="600"/>
              </a:spcAft>
              <a:buSzPct val="100000"/>
              <a:buChar char="•"/>
            </a:pPr>
            <a:r>
              <a:rPr lang="en-US" sz="1350" dirty="0">
                <a:solidFill>
                  <a:srgbClr val="1A1917"/>
                </a:solidFill>
                <a:latin typeface="Calibri" pitchFamily="34" charset="0"/>
                <a:ea typeface="Calibri" pitchFamily="34" charset="-122"/>
                <a:cs typeface="Calibri" pitchFamily="34" charset="-120"/>
              </a:rPr>
              <a:t>Generates alternative constructions to compare, not just one answer</a:t>
            </a:r>
            <a:endParaRPr lang="en-US" sz="1350" dirty="0"/>
          </a:p>
        </p:txBody>
      </p:sp>
      <p:sp>
        <p:nvSpPr>
          <p:cNvPr id="27" name="Text 25"/>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29" name="Text 26"/>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08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WHY THIS MATTERS MORE THAN IT SOUNDS</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200" b="1" dirty="0">
                <a:solidFill>
                  <a:srgbClr val="1A1917"/>
                </a:solidFill>
                <a:latin typeface="Cambria" pitchFamily="34" charset="0"/>
                <a:ea typeface="Cambria" pitchFamily="34" charset="-122"/>
                <a:cs typeface="Cambria" pitchFamily="34" charset="-120"/>
              </a:rPr>
              <a:t>AI Does Not Have to “Guess”</a:t>
            </a:r>
            <a:endParaRPr lang="en-US" sz="3200" dirty="0"/>
          </a:p>
        </p:txBody>
      </p:sp>
      <p:sp>
        <p:nvSpPr>
          <p:cNvPr id="4" name="Shape 2"/>
          <p:cNvSpPr/>
          <p:nvPr/>
        </p:nvSpPr>
        <p:spPr>
          <a:xfrm>
            <a:off x="627736" y="1691640"/>
            <a:ext cx="2011680" cy="868680"/>
          </a:xfrm>
          <a:prstGeom prst="roundRect">
            <a:avLst>
              <a:gd name="adj" fmla="val 8421"/>
            </a:avLst>
          </a:prstGeom>
          <a:solidFill>
            <a:srgbClr val="EEF2FD"/>
          </a:solidFill>
          <a:ln w="12700">
            <a:solidFill>
              <a:srgbClr val="1A4FD6"/>
            </a:solidFill>
            <a:prstDash val="solid"/>
          </a:ln>
        </p:spPr>
      </p:sp>
      <p:sp>
        <p:nvSpPr>
          <p:cNvPr id="5" name="Text 3"/>
          <p:cNvSpPr txBox="1"/>
          <p:nvPr/>
        </p:nvSpPr>
        <p:spPr>
          <a:xfrm>
            <a:off x="682600" y="1691640"/>
            <a:ext cx="1901952" cy="868680"/>
          </a:xfrm>
          <a:prstGeom prst="rect">
            <a:avLst/>
          </a:prstGeom>
          <a:noFill/>
          <a:ln/>
        </p:spPr>
        <p:txBody>
          <a:bodyPr wrap="square" lIns="0" tIns="0" rIns="0" bIns="0" rtlCol="0" anchor="ctr"/>
          <a:lstStyle/>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AI</a:t>
            </a:r>
            <a:endParaRPr lang="en-US" sz="1300" dirty="0"/>
          </a:p>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(extraction)</a:t>
            </a:r>
            <a:endParaRPr lang="en-US" sz="1300" dirty="0"/>
          </a:p>
        </p:txBody>
      </p:sp>
      <p:sp>
        <p:nvSpPr>
          <p:cNvPr id="6" name="Text 4"/>
          <p:cNvSpPr txBox="1"/>
          <p:nvPr/>
        </p:nvSpPr>
        <p:spPr>
          <a:xfrm>
            <a:off x="2639416" y="1691640"/>
            <a:ext cx="365760" cy="868680"/>
          </a:xfrm>
          <a:prstGeom prst="rect">
            <a:avLst/>
          </a:prstGeom>
          <a:noFill/>
          <a:ln/>
        </p:spPr>
        <p:txBody>
          <a:bodyPr wrap="square" lIns="0" tIns="0" rIns="0" bIns="0" rtlCol="0" anchor="ctr"/>
          <a:lstStyle/>
          <a:p>
            <a:pPr algn="ctr" indent="0" marL="0">
              <a:buNone/>
            </a:pPr>
            <a:r>
              <a:rPr lang="en-US" sz="2200" b="1" dirty="0">
                <a:solidFill>
                  <a:srgbClr val="6B6860"/>
                </a:solidFill>
                <a:latin typeface="Cambria" pitchFamily="34" charset="0"/>
                <a:ea typeface="Cambria" pitchFamily="34" charset="-122"/>
                <a:cs typeface="Cambria" pitchFamily="34" charset="-120"/>
              </a:rPr>
              <a:t>+</a:t>
            </a:r>
            <a:endParaRPr lang="en-US" sz="2200" dirty="0"/>
          </a:p>
        </p:txBody>
      </p:sp>
      <p:sp>
        <p:nvSpPr>
          <p:cNvPr id="7" name="Shape 5"/>
          <p:cNvSpPr/>
          <p:nvPr/>
        </p:nvSpPr>
        <p:spPr>
          <a:xfrm>
            <a:off x="3023464" y="1691640"/>
            <a:ext cx="2011680" cy="868680"/>
          </a:xfrm>
          <a:prstGeom prst="roundRect">
            <a:avLst>
              <a:gd name="adj" fmla="val 8421"/>
            </a:avLst>
          </a:prstGeom>
          <a:solidFill>
            <a:srgbClr val="EFE6D6"/>
          </a:solidFill>
          <a:ln w="12700">
            <a:solidFill>
              <a:srgbClr val="8B6F47"/>
            </a:solidFill>
            <a:prstDash val="solid"/>
          </a:ln>
        </p:spPr>
      </p:sp>
      <p:sp>
        <p:nvSpPr>
          <p:cNvPr id="8" name="Text 6"/>
          <p:cNvSpPr txBox="1"/>
          <p:nvPr/>
        </p:nvSpPr>
        <p:spPr>
          <a:xfrm>
            <a:off x="3078328" y="1691640"/>
            <a:ext cx="1901952" cy="868680"/>
          </a:xfrm>
          <a:prstGeom prst="rect">
            <a:avLst/>
          </a:prstGeom>
          <a:noFill/>
          <a:ln/>
        </p:spPr>
        <p:txBody>
          <a:bodyPr wrap="square" lIns="0" tIns="0" rIns="0" bIns="0" rtlCol="0" anchor="ctr"/>
          <a:lstStyle/>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Company</a:t>
            </a:r>
            <a:endParaRPr lang="en-US" sz="1300" dirty="0"/>
          </a:p>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Knowledge</a:t>
            </a:r>
            <a:endParaRPr lang="en-US" sz="1300" dirty="0"/>
          </a:p>
        </p:txBody>
      </p:sp>
      <p:sp>
        <p:nvSpPr>
          <p:cNvPr id="9" name="Text 7"/>
          <p:cNvSpPr txBox="1"/>
          <p:nvPr/>
        </p:nvSpPr>
        <p:spPr>
          <a:xfrm>
            <a:off x="5035144" y="1691640"/>
            <a:ext cx="365760" cy="868680"/>
          </a:xfrm>
          <a:prstGeom prst="rect">
            <a:avLst/>
          </a:prstGeom>
          <a:noFill/>
          <a:ln/>
        </p:spPr>
        <p:txBody>
          <a:bodyPr wrap="square" lIns="0" tIns="0" rIns="0" bIns="0" rtlCol="0" anchor="ctr"/>
          <a:lstStyle/>
          <a:p>
            <a:pPr algn="ctr" indent="0" marL="0">
              <a:buNone/>
            </a:pPr>
            <a:r>
              <a:rPr lang="en-US" sz="2200" b="1" dirty="0">
                <a:solidFill>
                  <a:srgbClr val="6B6860"/>
                </a:solidFill>
                <a:latin typeface="Cambria" pitchFamily="34" charset="0"/>
                <a:ea typeface="Cambria" pitchFamily="34" charset="-122"/>
                <a:cs typeface="Cambria" pitchFamily="34" charset="-120"/>
              </a:rPr>
              <a:t>+</a:t>
            </a:r>
            <a:endParaRPr lang="en-US" sz="2200" dirty="0"/>
          </a:p>
        </p:txBody>
      </p:sp>
      <p:sp>
        <p:nvSpPr>
          <p:cNvPr id="10" name="Shape 8"/>
          <p:cNvSpPr/>
          <p:nvPr/>
        </p:nvSpPr>
        <p:spPr>
          <a:xfrm>
            <a:off x="5419192" y="1691640"/>
            <a:ext cx="2011680" cy="868680"/>
          </a:xfrm>
          <a:prstGeom prst="roundRect">
            <a:avLst>
              <a:gd name="adj" fmla="val 8421"/>
            </a:avLst>
          </a:prstGeom>
          <a:solidFill>
            <a:srgbClr val="EFE6D6"/>
          </a:solidFill>
          <a:ln w="12700">
            <a:solidFill>
              <a:srgbClr val="8B6F47"/>
            </a:solidFill>
            <a:prstDash val="solid"/>
          </a:ln>
        </p:spPr>
      </p:sp>
      <p:sp>
        <p:nvSpPr>
          <p:cNvPr id="11" name="Text 9"/>
          <p:cNvSpPr txBox="1"/>
          <p:nvPr/>
        </p:nvSpPr>
        <p:spPr>
          <a:xfrm>
            <a:off x="5474056" y="1691640"/>
            <a:ext cx="1901952" cy="868680"/>
          </a:xfrm>
          <a:prstGeom prst="rect">
            <a:avLst/>
          </a:prstGeom>
          <a:noFill/>
          <a:ln/>
        </p:spPr>
        <p:txBody>
          <a:bodyPr wrap="square" lIns="0" tIns="0" rIns="0" bIns="0" rtlCol="0" anchor="ctr"/>
          <a:lstStyle/>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Engineering</a:t>
            </a:r>
            <a:endParaRPr lang="en-US" sz="1300" dirty="0"/>
          </a:p>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Rules</a:t>
            </a:r>
            <a:endParaRPr lang="en-US" sz="1300" dirty="0"/>
          </a:p>
        </p:txBody>
      </p:sp>
      <p:sp>
        <p:nvSpPr>
          <p:cNvPr id="12" name="Text 10"/>
          <p:cNvSpPr txBox="1"/>
          <p:nvPr/>
        </p:nvSpPr>
        <p:spPr>
          <a:xfrm>
            <a:off x="7430872" y="1691640"/>
            <a:ext cx="365760" cy="868680"/>
          </a:xfrm>
          <a:prstGeom prst="rect">
            <a:avLst/>
          </a:prstGeom>
          <a:noFill/>
          <a:ln/>
        </p:spPr>
        <p:txBody>
          <a:bodyPr wrap="square" lIns="0" tIns="0" rIns="0" bIns="0" rtlCol="0" anchor="ctr"/>
          <a:lstStyle/>
          <a:p>
            <a:pPr algn="ctr" indent="0" marL="0">
              <a:buNone/>
            </a:pPr>
            <a:r>
              <a:rPr lang="en-US" sz="2200" b="1" dirty="0">
                <a:solidFill>
                  <a:srgbClr val="6B6860"/>
                </a:solidFill>
                <a:latin typeface="Cambria" pitchFamily="34" charset="0"/>
                <a:ea typeface="Cambria" pitchFamily="34" charset="-122"/>
                <a:cs typeface="Cambria" pitchFamily="34" charset="-120"/>
              </a:rPr>
              <a:t>+</a:t>
            </a:r>
            <a:endParaRPr lang="en-US" sz="2200" dirty="0"/>
          </a:p>
        </p:txBody>
      </p:sp>
      <p:sp>
        <p:nvSpPr>
          <p:cNvPr id="13" name="Shape 11"/>
          <p:cNvSpPr/>
          <p:nvPr/>
        </p:nvSpPr>
        <p:spPr>
          <a:xfrm>
            <a:off x="7814920" y="1691640"/>
            <a:ext cx="2011680" cy="868680"/>
          </a:xfrm>
          <a:prstGeom prst="roundRect">
            <a:avLst>
              <a:gd name="adj" fmla="val 8421"/>
            </a:avLst>
          </a:prstGeom>
          <a:solidFill>
            <a:srgbClr val="EFE6D6"/>
          </a:solidFill>
          <a:ln w="12700">
            <a:solidFill>
              <a:srgbClr val="8B6F47"/>
            </a:solidFill>
            <a:prstDash val="solid"/>
          </a:ln>
        </p:spPr>
      </p:sp>
      <p:sp>
        <p:nvSpPr>
          <p:cNvPr id="14" name="Text 12"/>
          <p:cNvSpPr txBox="1"/>
          <p:nvPr/>
        </p:nvSpPr>
        <p:spPr>
          <a:xfrm>
            <a:off x="7869784" y="1691640"/>
            <a:ext cx="1901952" cy="868680"/>
          </a:xfrm>
          <a:prstGeom prst="rect">
            <a:avLst/>
          </a:prstGeom>
          <a:noFill/>
          <a:ln/>
        </p:spPr>
        <p:txBody>
          <a:bodyPr wrap="square" lIns="0" tIns="0" rIns="0" bIns="0" rtlCol="0" anchor="ctr"/>
          <a:lstStyle/>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Company</a:t>
            </a:r>
            <a:endParaRPr lang="en-US" sz="1300" dirty="0"/>
          </a:p>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Data</a:t>
            </a:r>
            <a:endParaRPr lang="en-US" sz="1300" dirty="0"/>
          </a:p>
        </p:txBody>
      </p:sp>
      <p:sp>
        <p:nvSpPr>
          <p:cNvPr id="15" name="Text 13"/>
          <p:cNvSpPr txBox="1"/>
          <p:nvPr/>
        </p:nvSpPr>
        <p:spPr>
          <a:xfrm>
            <a:off x="9826600" y="1691640"/>
            <a:ext cx="548640" cy="868680"/>
          </a:xfrm>
          <a:prstGeom prst="rect">
            <a:avLst/>
          </a:prstGeom>
          <a:noFill/>
          <a:ln/>
        </p:spPr>
        <p:txBody>
          <a:bodyPr wrap="square" lIns="0" tIns="0" rIns="0" bIns="0" rtlCol="0" anchor="ctr"/>
          <a:lstStyle/>
          <a:p>
            <a:pPr algn="ctr" indent="0" marL="0">
              <a:buNone/>
            </a:pPr>
            <a:r>
              <a:rPr lang="en-US" sz="2600" b="1" dirty="0">
                <a:solidFill>
                  <a:srgbClr val="6B6860"/>
                </a:solidFill>
                <a:latin typeface="Cambria" pitchFamily="34" charset="0"/>
                <a:ea typeface="Cambria" pitchFamily="34" charset="-122"/>
                <a:cs typeface="Cambria" pitchFamily="34" charset="-120"/>
              </a:rPr>
              <a:t>→</a:t>
            </a:r>
            <a:endParaRPr lang="en-US" sz="2600" dirty="0"/>
          </a:p>
        </p:txBody>
      </p:sp>
      <p:sp>
        <p:nvSpPr>
          <p:cNvPr id="16" name="Shape 14"/>
          <p:cNvSpPr/>
          <p:nvPr/>
        </p:nvSpPr>
        <p:spPr>
          <a:xfrm>
            <a:off x="10375240" y="1691640"/>
            <a:ext cx="1737360" cy="868680"/>
          </a:xfrm>
          <a:prstGeom prst="roundRect">
            <a:avLst>
              <a:gd name="adj" fmla="val 8421"/>
            </a:avLst>
          </a:prstGeom>
          <a:solidFill>
            <a:srgbClr val="1A6B3A"/>
          </a:solidFill>
          <a:ln w="12700">
            <a:solidFill>
              <a:srgbClr val="1A6B3A"/>
            </a:solidFill>
            <a:prstDash val="solid"/>
          </a:ln>
        </p:spPr>
      </p:sp>
      <p:sp>
        <p:nvSpPr>
          <p:cNvPr id="17" name="Text 15"/>
          <p:cNvSpPr txBox="1"/>
          <p:nvPr/>
        </p:nvSpPr>
        <p:spPr>
          <a:xfrm>
            <a:off x="10430104" y="1691640"/>
            <a:ext cx="1627632" cy="868680"/>
          </a:xfrm>
          <a:prstGeom prst="rect">
            <a:avLst/>
          </a:prstGeom>
          <a:noFill/>
          <a:ln/>
        </p:spPr>
        <p:txBody>
          <a:bodyPr wrap="square" lIns="0" tIns="0" rIns="0" bIns="0" rtlCol="0" anchor="ctr"/>
          <a:lstStyle/>
          <a:p>
            <a:pPr algn="ctr" indent="0" marL="0">
              <a:lnSpc>
                <a:spcPct val="98000"/>
              </a:lnSpc>
              <a:buNone/>
            </a:pPr>
            <a:r>
              <a:rPr lang="en-US" sz="1300" b="1" dirty="0">
                <a:solidFill>
                  <a:srgbClr val="FFFFFF"/>
                </a:solidFill>
                <a:latin typeface="Calibri" pitchFamily="34" charset="0"/>
                <a:ea typeface="Calibri" pitchFamily="34" charset="-122"/>
                <a:cs typeface="Calibri" pitchFamily="34" charset="-120"/>
              </a:rPr>
              <a:t>Recommen-</a:t>
            </a:r>
            <a:endParaRPr lang="en-US" sz="1300" dirty="0"/>
          </a:p>
          <a:p>
            <a:pPr algn="ctr" indent="0" marL="0">
              <a:lnSpc>
                <a:spcPct val="98000"/>
              </a:lnSpc>
              <a:buNone/>
            </a:pPr>
            <a:r>
              <a:rPr lang="en-US" sz="1300" b="1" dirty="0">
                <a:solidFill>
                  <a:srgbClr val="FFFFFF"/>
                </a:solidFill>
                <a:latin typeface="Calibri" pitchFamily="34" charset="0"/>
                <a:ea typeface="Calibri" pitchFamily="34" charset="-122"/>
                <a:cs typeface="Calibri" pitchFamily="34" charset="-120"/>
              </a:rPr>
              <a:t>dation</a:t>
            </a:r>
            <a:endParaRPr lang="en-US" sz="1300" dirty="0"/>
          </a:p>
        </p:txBody>
      </p:sp>
      <p:sp>
        <p:nvSpPr>
          <p:cNvPr id="18" name="Shape 16"/>
          <p:cNvSpPr/>
          <p:nvPr/>
        </p:nvSpPr>
        <p:spPr>
          <a:xfrm>
            <a:off x="548640" y="3063240"/>
            <a:ext cx="11094415" cy="2606040"/>
          </a:xfrm>
          <a:prstGeom prst="roundRect">
            <a:avLst>
              <a:gd name="adj" fmla="val 3509"/>
            </a:avLst>
          </a:prstGeom>
          <a:solidFill>
            <a:srgbClr val="F2F2EF"/>
          </a:solidFill>
          <a:ln w="12700">
            <a:solidFill>
              <a:srgbClr val="E2E0D8"/>
            </a:solidFill>
            <a:prstDash val="solid"/>
          </a:ln>
        </p:spPr>
      </p:sp>
      <p:sp>
        <p:nvSpPr>
          <p:cNvPr id="19" name="Text 17"/>
          <p:cNvSpPr txBox="1"/>
          <p:nvPr/>
        </p:nvSpPr>
        <p:spPr>
          <a:xfrm>
            <a:off x="822960" y="3246120"/>
            <a:ext cx="10545775" cy="274320"/>
          </a:xfrm>
          <a:prstGeom prst="rect">
            <a:avLst/>
          </a:prstGeom>
          <a:noFill/>
          <a:ln/>
        </p:spPr>
        <p:txBody>
          <a:bodyPr wrap="square" lIns="0" tIns="0" rIns="0" bIns="0" rtlCol="0" anchor="ctr"/>
          <a:lstStyle/>
          <a:p>
            <a:pPr indent="0" marL="0">
              <a:buNone/>
            </a:pPr>
            <a:r>
              <a:rPr lang="en-US" sz="1100" b="1" dirty="0">
                <a:solidFill>
                  <a:srgbClr val="6B5738"/>
                </a:solidFill>
                <a:latin typeface="Calibri" pitchFamily="34" charset="0"/>
                <a:ea typeface="Calibri" pitchFamily="34" charset="-122"/>
                <a:cs typeface="Calibri" pitchFamily="34" charset="-120"/>
              </a:rPr>
              <a:t>REAL EXAMPLE  ·  CUSTOMER SPECIFICATION</a:t>
            </a:r>
            <a:endParaRPr lang="en-US" sz="1100" dirty="0"/>
          </a:p>
        </p:txBody>
      </p:sp>
      <p:sp>
        <p:nvSpPr>
          <p:cNvPr id="20" name="Text 18"/>
          <p:cNvSpPr txBox="1"/>
          <p:nvPr/>
        </p:nvSpPr>
        <p:spPr>
          <a:xfrm>
            <a:off x="822960" y="3520440"/>
            <a:ext cx="10545775" cy="411480"/>
          </a:xfrm>
          <a:prstGeom prst="rect">
            <a:avLst/>
          </a:prstGeom>
          <a:noFill/>
          <a:ln/>
        </p:spPr>
        <p:txBody>
          <a:bodyPr wrap="square" lIns="0" tIns="0" rIns="0" bIns="0" rtlCol="0" anchor="ctr"/>
          <a:lstStyle/>
          <a:p>
            <a:pPr indent="0" marL="0">
              <a:buNone/>
            </a:pPr>
            <a:r>
              <a:rPr lang="en-US" sz="1500" i="1" dirty="0">
                <a:solidFill>
                  <a:srgbClr val="1A1917"/>
                </a:solidFill>
                <a:latin typeface="Calibri" pitchFamily="34" charset="0"/>
                <a:ea typeface="Calibri" pitchFamily="34" charset="-122"/>
                <a:cs typeface="Calibri" pitchFamily="34" charset="-120"/>
              </a:rPr>
              <a:t>“Bursting Strength of Box: 10–12 kg/cm²”   •   “Compression Strength of Box: 200 Kgf min”</a:t>
            </a:r>
            <a:endParaRPr lang="en-US" sz="1500" dirty="0"/>
          </a:p>
        </p:txBody>
      </p:sp>
      <p:sp>
        <p:nvSpPr>
          <p:cNvPr id="21" name="Text 19"/>
          <p:cNvSpPr txBox="1"/>
          <p:nvPr/>
        </p:nvSpPr>
        <p:spPr>
          <a:xfrm>
            <a:off x="822960" y="4114800"/>
            <a:ext cx="10545775" cy="1371600"/>
          </a:xfrm>
          <a:prstGeom prst="rect">
            <a:avLst/>
          </a:prstGeom>
          <a:noFill/>
          <a:ln/>
        </p:spPr>
        <p:txBody>
          <a:bodyPr wrap="square" lIns="0" tIns="0" rIns="0" bIns="0" rtlCol="0" anchor="t"/>
          <a:lstStyle/>
          <a:p>
            <a:pPr algn="l" marL="342900" indent="-342900">
              <a:lnSpc>
                <a:spcPct val="108000"/>
              </a:lnSpc>
              <a:spcAft>
                <a:spcPts val="600"/>
              </a:spcAft>
              <a:buSzPct val="100000"/>
              <a:buChar char="•"/>
            </a:pPr>
            <a:r>
              <a:rPr lang="en-US" sz="1350" dirty="0">
                <a:solidFill>
                  <a:srgbClr val="1A1917"/>
                </a:solidFill>
                <a:latin typeface="Calibri" pitchFamily="34" charset="0"/>
                <a:ea typeface="Calibri" pitchFamily="34" charset="-122"/>
                <a:cs typeface="Calibri" pitchFamily="34" charset="-120"/>
              </a:rPr>
              <a:t>AI identifies these as target BS and target BCT requirements</a:t>
            </a:r>
            <a:endParaRPr lang="en-US" sz="1350" dirty="0"/>
          </a:p>
          <a:p>
            <a:pPr algn="l" marL="342900" indent="-342900">
              <a:lnSpc>
                <a:spcPct val="108000"/>
              </a:lnSpc>
              <a:spcAft>
                <a:spcPts val="600"/>
              </a:spcAft>
              <a:buSzPct val="100000"/>
              <a:buChar char="•"/>
            </a:pPr>
            <a:r>
              <a:rPr lang="en-US" sz="1350" dirty="0">
                <a:solidFill>
                  <a:srgbClr val="1A1917"/>
                </a:solidFill>
                <a:latin typeface="Calibri" pitchFamily="34" charset="0"/>
                <a:ea typeface="Calibri" pitchFamily="34" charset="-122"/>
                <a:cs typeface="Calibri" pitchFamily="34" charset="-120"/>
              </a:rPr>
              <a:t>The engineering engine calculates the construction needed to meet them</a:t>
            </a:r>
            <a:endParaRPr lang="en-US" sz="1350" dirty="0"/>
          </a:p>
          <a:p>
            <a:pPr algn="l" marL="342900" indent="-342900">
              <a:lnSpc>
                <a:spcPct val="108000"/>
              </a:lnSpc>
              <a:spcAft>
                <a:spcPts val="600"/>
              </a:spcAft>
              <a:buSzPct val="100000"/>
              <a:buChar char="•"/>
            </a:pPr>
            <a:r>
              <a:rPr lang="en-US" sz="1350" dirty="0">
                <a:solidFill>
                  <a:srgbClr val="1A1917"/>
                </a:solidFill>
                <a:latin typeface="Calibri" pitchFamily="34" charset="0"/>
                <a:ea typeface="Calibri" pitchFamily="34" charset="-122"/>
                <a:cs typeface="Calibri" pitchFamily="34" charset="-120"/>
              </a:rPr>
              <a:t>The Paper Master determines which grades are actually available</a:t>
            </a:r>
            <a:endParaRPr lang="en-US" sz="1350" dirty="0"/>
          </a:p>
          <a:p>
            <a:pPr algn="l" marL="342900" indent="-342900">
              <a:lnSpc>
                <a:spcPct val="108000"/>
              </a:lnSpc>
              <a:spcAft>
                <a:spcPts val="600"/>
              </a:spcAft>
              <a:buSzPct val="100000"/>
              <a:buChar char="•"/>
            </a:pPr>
            <a:r>
              <a:rPr lang="en-US" sz="1350" dirty="0">
                <a:solidFill>
                  <a:srgbClr val="1A1917"/>
                </a:solidFill>
                <a:latin typeface="Calibri" pitchFamily="34" charset="0"/>
                <a:ea typeface="Calibri" pitchFamily="34" charset="-122"/>
                <a:cs typeface="Calibri" pitchFamily="34" charset="-120"/>
              </a:rPr>
              <a:t>The system reports the recommendation — with the numbers behind it</a:t>
            </a:r>
            <a:endParaRPr lang="en-US" sz="1350" dirty="0"/>
          </a:p>
        </p:txBody>
      </p:sp>
      <p:sp>
        <p:nvSpPr>
          <p:cNvPr id="22" name="Text 20"/>
          <p:cNvSpPr txBox="1"/>
          <p:nvPr/>
        </p:nvSpPr>
        <p:spPr>
          <a:xfrm>
            <a:off x="548640" y="5852160"/>
            <a:ext cx="11094415" cy="548640"/>
          </a:xfrm>
          <a:prstGeom prst="rect">
            <a:avLst/>
          </a:prstGeom>
          <a:noFill/>
          <a:ln/>
        </p:spPr>
        <p:txBody>
          <a:bodyPr wrap="square" lIns="0" tIns="0" rIns="0" bIns="0" rtlCol="0" anchor="ctr"/>
          <a:lstStyle/>
          <a:p>
            <a:pPr indent="0" marL="0">
              <a:buNone/>
            </a:pPr>
            <a:r>
              <a:rPr lang="en-US" sz="1300" i="1" dirty="0">
                <a:solidFill>
                  <a:srgbClr val="6B6860"/>
                </a:solidFill>
                <a:latin typeface="Calibri" pitchFamily="34" charset="0"/>
                <a:ea typeface="Calibri" pitchFamily="34" charset="-122"/>
                <a:cs typeface="Calibri" pitchFamily="34" charset="-120"/>
              </a:rPr>
              <a:t>Compare that to asking a general chatbot “what paper should I use?” — with no access to your Paper Master, your formulas, or your rates.</a:t>
            </a:r>
            <a:endParaRPr lang="en-US" sz="1300" dirty="0"/>
          </a:p>
        </p:txBody>
      </p:sp>
      <p:sp>
        <p:nvSpPr>
          <p:cNvPr id="23" name="Text 21"/>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25" name="Text 22"/>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09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DEPARTMENTS 4 &amp; 5 OF 8</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000" b="1" dirty="0">
                <a:solidFill>
                  <a:srgbClr val="1A1917"/>
                </a:solidFill>
                <a:latin typeface="Cambria" pitchFamily="34" charset="0"/>
                <a:ea typeface="Cambria" pitchFamily="34" charset="-122"/>
                <a:cs typeface="Cambria" pitchFamily="34" charset="-120"/>
              </a:rPr>
              <a:t>AI Purchase + Inventory Employees</a:t>
            </a:r>
            <a:endParaRPr lang="en-US" sz="3000" dirty="0"/>
          </a:p>
        </p:txBody>
      </p:sp>
      <p:sp>
        <p:nvSpPr>
          <p:cNvPr id="4" name="Shape 2"/>
          <p:cNvSpPr/>
          <p:nvPr/>
        </p:nvSpPr>
        <p:spPr>
          <a:xfrm>
            <a:off x="548640" y="1600200"/>
            <a:ext cx="4206240" cy="1417320"/>
          </a:xfrm>
          <a:prstGeom prst="roundRect">
            <a:avLst>
              <a:gd name="adj" fmla="val 6452"/>
            </a:avLst>
          </a:prstGeom>
          <a:solidFill>
            <a:srgbClr val="EFE6D6"/>
          </a:solidFill>
          <a:ln w="12700">
            <a:solidFill>
              <a:srgbClr val="8B6F47"/>
            </a:solidFill>
            <a:prstDash val="solid"/>
          </a:ln>
        </p:spPr>
      </p:sp>
      <p:sp>
        <p:nvSpPr>
          <p:cNvPr id="5" name="Text 3"/>
          <p:cNvSpPr txBox="1"/>
          <p:nvPr/>
        </p:nvSpPr>
        <p:spPr>
          <a:xfrm>
            <a:off x="777240" y="1737360"/>
            <a:ext cx="3749040" cy="274320"/>
          </a:xfrm>
          <a:prstGeom prst="rect">
            <a:avLst/>
          </a:prstGeom>
          <a:noFill/>
          <a:ln/>
        </p:spPr>
        <p:txBody>
          <a:bodyPr wrap="square" lIns="0" tIns="0" rIns="0" bIns="0" rtlCol="0" anchor="ctr"/>
          <a:lstStyle/>
          <a:p>
            <a:pPr indent="0" marL="0">
              <a:buNone/>
            </a:pPr>
            <a:r>
              <a:rPr lang="en-US" sz="1050" b="1" dirty="0">
                <a:solidFill>
                  <a:srgbClr val="6B5738"/>
                </a:solidFill>
                <a:latin typeface="Calibri" pitchFamily="34" charset="0"/>
                <a:ea typeface="Calibri" pitchFamily="34" charset="-122"/>
                <a:cs typeface="Calibri" pitchFamily="34" charset="-120"/>
              </a:rPr>
              <a:t>ORDER ON THE TABLE</a:t>
            </a:r>
            <a:endParaRPr lang="en-US" sz="1050" dirty="0"/>
          </a:p>
        </p:txBody>
      </p:sp>
      <p:sp>
        <p:nvSpPr>
          <p:cNvPr id="6" name="Text 4"/>
          <p:cNvSpPr txBox="1"/>
          <p:nvPr/>
        </p:nvSpPr>
        <p:spPr>
          <a:xfrm>
            <a:off x="777240" y="2011680"/>
            <a:ext cx="3749040" cy="868680"/>
          </a:xfrm>
          <a:prstGeom prst="rect">
            <a:avLst/>
          </a:prstGeom>
          <a:noFill/>
          <a:ln/>
        </p:spPr>
        <p:txBody>
          <a:bodyPr wrap="square" lIns="0" tIns="0" rIns="0" bIns="0" rtlCol="0" anchor="t"/>
          <a:lstStyle/>
          <a:p>
            <a:pPr indent="0" marL="0">
              <a:buNone/>
            </a:pPr>
            <a:r>
              <a:rPr lang="en-US" sz="1500" i="1" dirty="0">
                <a:solidFill>
                  <a:srgbClr val="1A1917"/>
                </a:solidFill>
                <a:latin typeface="Calibri" pitchFamily="34" charset="0"/>
                <a:ea typeface="Calibri" pitchFamily="34" charset="-122"/>
                <a:cs typeface="Calibri" pitchFamily="34" charset="-120"/>
              </a:rPr>
              <a:t>Customer order requires X tonnes of paper.</a:t>
            </a:r>
            <a:endParaRPr lang="en-US" sz="1500" dirty="0"/>
          </a:p>
        </p:txBody>
      </p:sp>
      <p:sp>
        <p:nvSpPr>
          <p:cNvPr id="7" name="Shape 5"/>
          <p:cNvSpPr/>
          <p:nvPr/>
        </p:nvSpPr>
        <p:spPr>
          <a:xfrm>
            <a:off x="5029200" y="1600200"/>
            <a:ext cx="4206240" cy="1417320"/>
          </a:xfrm>
          <a:prstGeom prst="roundRect">
            <a:avLst>
              <a:gd name="adj" fmla="val 6452"/>
            </a:avLst>
          </a:prstGeom>
          <a:solidFill>
            <a:srgbClr val="F2F2EF"/>
          </a:solidFill>
          <a:ln w="12700">
            <a:solidFill>
              <a:srgbClr val="E2E0D8"/>
            </a:solidFill>
            <a:prstDash val="solid"/>
          </a:ln>
        </p:spPr>
      </p:sp>
      <p:sp>
        <p:nvSpPr>
          <p:cNvPr id="8" name="Text 6"/>
          <p:cNvSpPr txBox="1"/>
          <p:nvPr/>
        </p:nvSpPr>
        <p:spPr>
          <a:xfrm>
            <a:off x="5257800" y="1737360"/>
            <a:ext cx="3749040" cy="274320"/>
          </a:xfrm>
          <a:prstGeom prst="rect">
            <a:avLst/>
          </a:prstGeom>
          <a:noFill/>
          <a:ln/>
        </p:spPr>
        <p:txBody>
          <a:bodyPr wrap="square" lIns="0" tIns="0" rIns="0" bIns="0" rtlCol="0" anchor="ctr"/>
          <a:lstStyle/>
          <a:p>
            <a:pPr indent="0" marL="0">
              <a:buNone/>
            </a:pPr>
            <a:r>
              <a:rPr lang="en-US" sz="1050" b="1" dirty="0">
                <a:solidFill>
                  <a:srgbClr val="6B6860"/>
                </a:solidFill>
                <a:latin typeface="Calibri" pitchFamily="34" charset="0"/>
                <a:ea typeface="Calibri" pitchFamily="34" charset="-122"/>
                <a:cs typeface="Calibri" pitchFamily="34" charset="-120"/>
              </a:rPr>
              <a:t>SYSTEM ALREADY KNOWS</a:t>
            </a:r>
            <a:endParaRPr lang="en-US" sz="1050" dirty="0"/>
          </a:p>
        </p:txBody>
      </p:sp>
      <p:sp>
        <p:nvSpPr>
          <p:cNvPr id="9" name="Text 7"/>
          <p:cNvSpPr txBox="1"/>
          <p:nvPr/>
        </p:nvSpPr>
        <p:spPr>
          <a:xfrm>
            <a:off x="5257800" y="1993392"/>
            <a:ext cx="3749040" cy="914400"/>
          </a:xfrm>
          <a:prstGeom prst="rect">
            <a:avLst/>
          </a:prstGeom>
          <a:noFill/>
          <a:ln/>
        </p:spPr>
        <p:txBody>
          <a:bodyPr wrap="square" lIns="0" tIns="0" rIns="0" bIns="0" rtlCol="0" anchor="t"/>
          <a:lstStyle/>
          <a:p>
            <a:pPr algn="l" marL="342900" indent="-342900">
              <a:lnSpc>
                <a:spcPct val="108000"/>
              </a:lnSpc>
              <a:spcAft>
                <a:spcPts val="200"/>
              </a:spcAft>
              <a:buSzPct val="100000"/>
              <a:buChar char="•"/>
            </a:pPr>
            <a:r>
              <a:rPr lang="en-US" sz="1150" dirty="0">
                <a:solidFill>
                  <a:srgbClr val="1A1917"/>
                </a:solidFill>
                <a:latin typeface="Calibri" pitchFamily="34" charset="0"/>
                <a:ea typeface="Calibri" pitchFamily="34" charset="-122"/>
                <a:cs typeface="Calibri" pitchFamily="34" charset="-120"/>
              </a:rPr>
              <a:t>Current stock</a:t>
            </a:r>
            <a:endParaRPr lang="en-US" sz="1150" dirty="0"/>
          </a:p>
          <a:p>
            <a:pPr algn="l" marL="342900" indent="-342900">
              <a:lnSpc>
                <a:spcPct val="108000"/>
              </a:lnSpc>
              <a:spcAft>
                <a:spcPts val="200"/>
              </a:spcAft>
              <a:buSzPct val="100000"/>
              <a:buChar char="•"/>
            </a:pPr>
            <a:r>
              <a:rPr lang="en-US" sz="1150" dirty="0">
                <a:solidFill>
                  <a:srgbClr val="1A1917"/>
                </a:solidFill>
                <a:latin typeface="Calibri" pitchFamily="34" charset="0"/>
                <a:ea typeface="Calibri" pitchFamily="34" charset="-122"/>
                <a:cs typeface="Calibri" pitchFamily="34" charset="-120"/>
              </a:rPr>
              <a:t>Committed stock</a:t>
            </a:r>
            <a:endParaRPr lang="en-US" sz="1150" dirty="0"/>
          </a:p>
          <a:p>
            <a:pPr algn="l" marL="342900" indent="-342900">
              <a:lnSpc>
                <a:spcPct val="108000"/>
              </a:lnSpc>
              <a:spcAft>
                <a:spcPts val="200"/>
              </a:spcAft>
              <a:buSzPct val="100000"/>
              <a:buChar char="•"/>
            </a:pPr>
            <a:r>
              <a:rPr lang="en-US" sz="1150" dirty="0">
                <a:solidFill>
                  <a:srgbClr val="1A1917"/>
                </a:solidFill>
                <a:latin typeface="Calibri" pitchFamily="34" charset="0"/>
                <a:ea typeface="Calibri" pitchFamily="34" charset="-122"/>
                <a:cs typeface="Calibri" pitchFamily="34" charset="-120"/>
              </a:rPr>
              <a:t>Open purchase orders</a:t>
            </a:r>
            <a:endParaRPr lang="en-US" sz="1150" dirty="0"/>
          </a:p>
          <a:p>
            <a:pPr algn="l" marL="342900" indent="-342900">
              <a:lnSpc>
                <a:spcPct val="108000"/>
              </a:lnSpc>
              <a:spcAft>
                <a:spcPts val="200"/>
              </a:spcAft>
              <a:buSzPct val="100000"/>
              <a:buChar char="•"/>
            </a:pPr>
            <a:r>
              <a:rPr lang="en-US" sz="1150" dirty="0">
                <a:solidFill>
                  <a:srgbClr val="1A1917"/>
                </a:solidFill>
                <a:latin typeface="Calibri" pitchFamily="34" charset="0"/>
                <a:ea typeface="Calibri" pitchFamily="34" charset="-122"/>
                <a:cs typeface="Calibri" pitchFamily="34" charset="-120"/>
              </a:rPr>
              <a:t>Paper grades &amp; customer requirements</a:t>
            </a:r>
            <a:endParaRPr lang="en-US" sz="1150" dirty="0"/>
          </a:p>
        </p:txBody>
      </p:sp>
      <p:sp>
        <p:nvSpPr>
          <p:cNvPr id="10" name="Shape 8"/>
          <p:cNvSpPr/>
          <p:nvPr/>
        </p:nvSpPr>
        <p:spPr>
          <a:xfrm>
            <a:off x="6644488" y="3108960"/>
            <a:ext cx="146304" cy="274320"/>
          </a:xfrm>
          <a:prstGeom prst="downArrow">
            <a:avLst/>
          </a:prstGeom>
          <a:solidFill>
            <a:srgbClr val="9B988E"/>
          </a:solidFill>
          <a:ln/>
        </p:spPr>
      </p:sp>
      <p:sp>
        <p:nvSpPr>
          <p:cNvPr id="11" name="Shape 9"/>
          <p:cNvSpPr/>
          <p:nvPr/>
        </p:nvSpPr>
        <p:spPr>
          <a:xfrm>
            <a:off x="822960" y="3429000"/>
            <a:ext cx="10545775" cy="1920240"/>
          </a:xfrm>
          <a:prstGeom prst="roundRect">
            <a:avLst>
              <a:gd name="adj" fmla="val 5714"/>
            </a:avLst>
          </a:prstGeom>
          <a:solidFill>
            <a:srgbClr val="1A4FD6"/>
          </a:solidFill>
          <a:ln/>
        </p:spPr>
      </p:sp>
      <p:sp>
        <p:nvSpPr>
          <p:cNvPr id="12" name="Text 10"/>
          <p:cNvSpPr txBox="1"/>
          <p:nvPr/>
        </p:nvSpPr>
        <p:spPr>
          <a:xfrm>
            <a:off x="1097280" y="3611880"/>
            <a:ext cx="2743200" cy="274320"/>
          </a:xfrm>
          <a:prstGeom prst="rect">
            <a:avLst/>
          </a:prstGeom>
          <a:noFill/>
          <a:ln/>
        </p:spPr>
        <p:txBody>
          <a:bodyPr wrap="square" lIns="0" tIns="0" rIns="0" bIns="0" rtlCol="0" anchor="ctr"/>
          <a:lstStyle/>
          <a:p>
            <a:pPr indent="0" marL="0">
              <a:buNone/>
            </a:pPr>
            <a:r>
              <a:rPr lang="en-US" sz="1100" b="1" dirty="0">
                <a:solidFill>
                  <a:srgbClr val="BFD0F7"/>
                </a:solidFill>
                <a:latin typeface="Calibri" pitchFamily="34" charset="0"/>
                <a:ea typeface="Calibri" pitchFamily="34" charset="-122"/>
                <a:cs typeface="Calibri" pitchFamily="34" charset="-120"/>
              </a:rPr>
              <a:t>AI SAYS</a:t>
            </a:r>
            <a:endParaRPr lang="en-US" sz="1100" dirty="0"/>
          </a:p>
        </p:txBody>
      </p:sp>
      <p:sp>
        <p:nvSpPr>
          <p:cNvPr id="13" name="Text 11"/>
          <p:cNvSpPr txBox="1"/>
          <p:nvPr/>
        </p:nvSpPr>
        <p:spPr>
          <a:xfrm>
            <a:off x="1097280" y="3886200"/>
            <a:ext cx="9997135" cy="1371600"/>
          </a:xfrm>
          <a:prstGeom prst="rect">
            <a:avLst/>
          </a:prstGeom>
          <a:noFill/>
          <a:ln/>
        </p:spPr>
        <p:txBody>
          <a:bodyPr wrap="square" lIns="0" tIns="0" rIns="0" bIns="0" rtlCol="0" anchor="ctr"/>
          <a:lstStyle/>
          <a:p>
            <a:pPr indent="0" marL="0">
              <a:lnSpc>
                <a:spcPct val="125000"/>
              </a:lnSpc>
              <a:buNone/>
            </a:pPr>
            <a:r>
              <a:rPr lang="en-US" sz="2000" b="1" i="1" dirty="0">
                <a:solidFill>
                  <a:srgbClr val="FFFFFF"/>
                </a:solidFill>
                <a:latin typeface="Cambria" pitchFamily="34" charset="0"/>
                <a:ea typeface="Cambria" pitchFamily="34" charset="-122"/>
                <a:cs typeface="Cambria" pitchFamily="34" charset="-120"/>
              </a:rPr>
              <a:t>“We can fulfil 3 orders from current stock.</a:t>
            </a:r>
            <a:endParaRPr lang="en-US" sz="2000" dirty="0"/>
          </a:p>
          <a:p>
            <a:pPr indent="0" marL="0">
              <a:lnSpc>
                <a:spcPct val="125000"/>
              </a:lnSpc>
              <a:buNone/>
            </a:pPr>
            <a:r>
              <a:rPr lang="en-US" sz="2000" b="1" i="1" dirty="0">
                <a:solidFill>
                  <a:srgbClr val="FFFFFF"/>
                </a:solidFill>
                <a:latin typeface="Cambria" pitchFamily="34" charset="0"/>
                <a:ea typeface="Cambria" pitchFamily="34" charset="-122"/>
                <a:cs typeface="Cambria" pitchFamily="34" charset="-120"/>
              </a:rPr>
              <a:t>Two orders have paper shortages.</a:t>
            </a:r>
            <a:endParaRPr lang="en-US" sz="2000" dirty="0"/>
          </a:p>
          <a:p>
            <a:pPr indent="0" marL="0">
              <a:lnSpc>
                <a:spcPct val="125000"/>
              </a:lnSpc>
              <a:buNone/>
            </a:pPr>
            <a:r>
              <a:rPr lang="en-US" sz="2000" b="1" i="1" dirty="0">
                <a:solidFill>
                  <a:srgbClr val="FFFFFF"/>
                </a:solidFill>
                <a:latin typeface="Cambria" pitchFamily="34" charset="0"/>
                <a:ea typeface="Cambria" pitchFamily="34" charset="-122"/>
                <a:cs typeface="Cambria" pitchFamily="34" charset="-120"/>
              </a:rPr>
              <a:t>These grades need to be purchased.”</a:t>
            </a:r>
            <a:endParaRPr lang="en-US" sz="2000" dirty="0"/>
          </a:p>
        </p:txBody>
      </p:sp>
      <p:sp>
        <p:nvSpPr>
          <p:cNvPr id="14" name="Text 12"/>
          <p:cNvSpPr txBox="1"/>
          <p:nvPr/>
        </p:nvSpPr>
        <p:spPr>
          <a:xfrm>
            <a:off x="548640" y="5623560"/>
            <a:ext cx="11094415" cy="457200"/>
          </a:xfrm>
          <a:prstGeom prst="rect">
            <a:avLst/>
          </a:prstGeom>
          <a:noFill/>
          <a:ln/>
        </p:spPr>
        <p:txBody>
          <a:bodyPr wrap="square" lIns="0" tIns="0" rIns="0" bIns="0" rtlCol="0" anchor="ctr"/>
          <a:lstStyle/>
          <a:p>
            <a:pPr indent="0" marL="0">
              <a:buNone/>
            </a:pPr>
            <a:r>
              <a:rPr lang="en-US" sz="1300" i="1" dirty="0">
                <a:solidFill>
                  <a:srgbClr val="6B6860"/>
                </a:solidFill>
                <a:latin typeface="Calibri" pitchFamily="34" charset="0"/>
                <a:ea typeface="Calibri" pitchFamily="34" charset="-122"/>
                <a:cs typeface="Calibri" pitchFamily="34" charset="-120"/>
              </a:rPr>
              <a:t>Distinguishing available, committed, and required stock — automatically, every time an order comes in.</a:t>
            </a:r>
            <a:endParaRPr lang="en-US" sz="1300" dirty="0"/>
          </a:p>
        </p:txBody>
      </p:sp>
      <p:sp>
        <p:nvSpPr>
          <p:cNvPr id="15" name="Text 13"/>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17" name="Text 14"/>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DEPARTMENT 6 OF 8</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200" b="1" dirty="0">
                <a:solidFill>
                  <a:srgbClr val="1A1917"/>
                </a:solidFill>
                <a:latin typeface="Cambria" pitchFamily="34" charset="0"/>
                <a:ea typeface="Cambria" pitchFamily="34" charset="-122"/>
                <a:cs typeface="Cambria" pitchFamily="34" charset="-120"/>
              </a:rPr>
              <a:t>AI Production Employee</a:t>
            </a:r>
            <a:endParaRPr lang="en-US" sz="3200" dirty="0"/>
          </a:p>
        </p:txBody>
      </p:sp>
      <p:sp>
        <p:nvSpPr>
          <p:cNvPr id="4" name="Text 2"/>
          <p:cNvSpPr txBox="1"/>
          <p:nvPr/>
        </p:nvSpPr>
        <p:spPr>
          <a:xfrm>
            <a:off x="548640" y="1554480"/>
            <a:ext cx="11094415" cy="365760"/>
          </a:xfrm>
          <a:prstGeom prst="rect">
            <a:avLst/>
          </a:prstGeom>
          <a:noFill/>
          <a:ln/>
        </p:spPr>
        <p:txBody>
          <a:bodyPr wrap="square" lIns="0" tIns="0" rIns="0" bIns="0" rtlCol="0" anchor="ctr"/>
          <a:lstStyle/>
          <a:p>
            <a:pPr indent="0" marL="0">
              <a:buNone/>
            </a:pPr>
            <a:r>
              <a:rPr lang="en-US" sz="1400" dirty="0">
                <a:solidFill>
                  <a:srgbClr val="6B6860"/>
                </a:solidFill>
                <a:latin typeface="Calibri" pitchFamily="34" charset="0"/>
                <a:ea typeface="Calibri" pitchFamily="34" charset="-122"/>
                <a:cs typeface="Calibri" pitchFamily="34" charset="-120"/>
              </a:rPr>
              <a:t>A production board that keeps asking the questions a planner has to ask all day:</a:t>
            </a:r>
            <a:endParaRPr lang="en-US" sz="1400" dirty="0"/>
          </a:p>
        </p:txBody>
      </p:sp>
      <p:sp>
        <p:nvSpPr>
          <p:cNvPr id="5" name="Shape 3"/>
          <p:cNvSpPr/>
          <p:nvPr/>
        </p:nvSpPr>
        <p:spPr>
          <a:xfrm>
            <a:off x="548640" y="2103120"/>
            <a:ext cx="3515258" cy="1188720"/>
          </a:xfrm>
          <a:prstGeom prst="roundRect">
            <a:avLst>
              <a:gd name="adj" fmla="val 7692"/>
            </a:avLst>
          </a:prstGeom>
          <a:solidFill>
            <a:srgbClr val="EEF2FD"/>
          </a:solidFill>
          <a:ln w="12700">
            <a:solidFill>
              <a:srgbClr val="1A4FD6"/>
            </a:solidFill>
            <a:prstDash val="solid"/>
          </a:ln>
        </p:spPr>
      </p:sp>
      <p:sp>
        <p:nvSpPr>
          <p:cNvPr id="6" name="Text 4"/>
          <p:cNvSpPr txBox="1"/>
          <p:nvPr/>
        </p:nvSpPr>
        <p:spPr>
          <a:xfrm>
            <a:off x="731520" y="2212848"/>
            <a:ext cx="457200" cy="457200"/>
          </a:xfrm>
          <a:prstGeom prst="rect">
            <a:avLst/>
          </a:prstGeom>
          <a:noFill/>
          <a:ln/>
        </p:spPr>
        <p:txBody>
          <a:bodyPr wrap="square" lIns="0" tIns="0" rIns="0" bIns="0" rtlCol="0" anchor="ctr"/>
          <a:lstStyle/>
          <a:p>
            <a:pPr indent="0" marL="0">
              <a:buNone/>
            </a:pPr>
            <a:r>
              <a:rPr lang="en-US" sz="2400" b="1" dirty="0">
                <a:solidFill>
                  <a:srgbClr val="1A4FD6"/>
                </a:solidFill>
                <a:latin typeface="Cambria" pitchFamily="34" charset="0"/>
                <a:ea typeface="Cambria" pitchFamily="34" charset="-122"/>
                <a:cs typeface="Cambria" pitchFamily="34" charset="-120"/>
              </a:rPr>
              <a:t>?</a:t>
            </a:r>
            <a:endParaRPr lang="en-US" sz="2400" dirty="0"/>
          </a:p>
        </p:txBody>
      </p:sp>
      <p:sp>
        <p:nvSpPr>
          <p:cNvPr id="7" name="Text 5"/>
          <p:cNvSpPr txBox="1"/>
          <p:nvPr/>
        </p:nvSpPr>
        <p:spPr>
          <a:xfrm>
            <a:off x="731520" y="2651760"/>
            <a:ext cx="3149498" cy="548640"/>
          </a:xfrm>
          <a:prstGeom prst="rect">
            <a:avLst/>
          </a:prstGeom>
          <a:noFill/>
          <a:ln/>
        </p:spPr>
        <p:txBody>
          <a:bodyPr wrap="square" lIns="0" tIns="0" rIns="0" bIns="0" rtlCol="0" anchor="t"/>
          <a:lstStyle/>
          <a:p>
            <a:pPr indent="0" marL="0">
              <a:buNone/>
            </a:pPr>
            <a:r>
              <a:rPr lang="en-US" sz="1400" b="1" dirty="0">
                <a:solidFill>
                  <a:srgbClr val="1A1917"/>
                </a:solidFill>
                <a:latin typeface="Calibri" pitchFamily="34" charset="0"/>
                <a:ea typeface="Calibri" pitchFamily="34" charset="-122"/>
                <a:cs typeface="Calibri" pitchFamily="34" charset="-120"/>
              </a:rPr>
              <a:t>What is due?</a:t>
            </a:r>
            <a:endParaRPr lang="en-US" sz="1400" dirty="0"/>
          </a:p>
        </p:txBody>
      </p:sp>
      <p:sp>
        <p:nvSpPr>
          <p:cNvPr id="8" name="Shape 6"/>
          <p:cNvSpPr/>
          <p:nvPr/>
        </p:nvSpPr>
        <p:spPr>
          <a:xfrm>
            <a:off x="4338218" y="2103120"/>
            <a:ext cx="3515258" cy="1188720"/>
          </a:xfrm>
          <a:prstGeom prst="roundRect">
            <a:avLst>
              <a:gd name="adj" fmla="val 7692"/>
            </a:avLst>
          </a:prstGeom>
          <a:solidFill>
            <a:srgbClr val="EEF2FD"/>
          </a:solidFill>
          <a:ln w="12700">
            <a:solidFill>
              <a:srgbClr val="1A4FD6"/>
            </a:solidFill>
            <a:prstDash val="solid"/>
          </a:ln>
        </p:spPr>
      </p:sp>
      <p:sp>
        <p:nvSpPr>
          <p:cNvPr id="9" name="Text 7"/>
          <p:cNvSpPr txBox="1"/>
          <p:nvPr/>
        </p:nvSpPr>
        <p:spPr>
          <a:xfrm>
            <a:off x="4521098" y="2212848"/>
            <a:ext cx="457200" cy="457200"/>
          </a:xfrm>
          <a:prstGeom prst="rect">
            <a:avLst/>
          </a:prstGeom>
          <a:noFill/>
          <a:ln/>
        </p:spPr>
        <p:txBody>
          <a:bodyPr wrap="square" lIns="0" tIns="0" rIns="0" bIns="0" rtlCol="0" anchor="ctr"/>
          <a:lstStyle/>
          <a:p>
            <a:pPr indent="0" marL="0">
              <a:buNone/>
            </a:pPr>
            <a:r>
              <a:rPr lang="en-US" sz="2400" b="1" dirty="0">
                <a:solidFill>
                  <a:srgbClr val="1A4FD6"/>
                </a:solidFill>
                <a:latin typeface="Cambria" pitchFamily="34" charset="0"/>
                <a:ea typeface="Cambria" pitchFamily="34" charset="-122"/>
                <a:cs typeface="Cambria" pitchFamily="34" charset="-120"/>
              </a:rPr>
              <a:t>?</a:t>
            </a:r>
            <a:endParaRPr lang="en-US" sz="2400" dirty="0"/>
          </a:p>
        </p:txBody>
      </p:sp>
      <p:sp>
        <p:nvSpPr>
          <p:cNvPr id="10" name="Text 8"/>
          <p:cNvSpPr txBox="1"/>
          <p:nvPr/>
        </p:nvSpPr>
        <p:spPr>
          <a:xfrm>
            <a:off x="4521098" y="2651760"/>
            <a:ext cx="3149498" cy="548640"/>
          </a:xfrm>
          <a:prstGeom prst="rect">
            <a:avLst/>
          </a:prstGeom>
          <a:noFill/>
          <a:ln/>
        </p:spPr>
        <p:txBody>
          <a:bodyPr wrap="square" lIns="0" tIns="0" rIns="0" bIns="0" rtlCol="0" anchor="t"/>
          <a:lstStyle/>
          <a:p>
            <a:pPr indent="0" marL="0">
              <a:buNone/>
            </a:pPr>
            <a:r>
              <a:rPr lang="en-US" sz="1400" b="1" dirty="0">
                <a:solidFill>
                  <a:srgbClr val="1A1917"/>
                </a:solidFill>
                <a:latin typeface="Calibri" pitchFamily="34" charset="0"/>
                <a:ea typeface="Calibri" pitchFamily="34" charset="-122"/>
                <a:cs typeface="Calibri" pitchFamily="34" charset="-120"/>
              </a:rPr>
              <a:t>What is late?</a:t>
            </a:r>
            <a:endParaRPr lang="en-US" sz="1400" dirty="0"/>
          </a:p>
        </p:txBody>
      </p:sp>
      <p:sp>
        <p:nvSpPr>
          <p:cNvPr id="11" name="Shape 9"/>
          <p:cNvSpPr/>
          <p:nvPr/>
        </p:nvSpPr>
        <p:spPr>
          <a:xfrm>
            <a:off x="8127797" y="2103120"/>
            <a:ext cx="3515258" cy="1188720"/>
          </a:xfrm>
          <a:prstGeom prst="roundRect">
            <a:avLst>
              <a:gd name="adj" fmla="val 7692"/>
            </a:avLst>
          </a:prstGeom>
          <a:solidFill>
            <a:srgbClr val="EEF2FD"/>
          </a:solidFill>
          <a:ln w="12700">
            <a:solidFill>
              <a:srgbClr val="1A4FD6"/>
            </a:solidFill>
            <a:prstDash val="solid"/>
          </a:ln>
        </p:spPr>
      </p:sp>
      <p:sp>
        <p:nvSpPr>
          <p:cNvPr id="12" name="Text 10"/>
          <p:cNvSpPr txBox="1"/>
          <p:nvPr/>
        </p:nvSpPr>
        <p:spPr>
          <a:xfrm>
            <a:off x="8310677" y="2212848"/>
            <a:ext cx="457200" cy="457200"/>
          </a:xfrm>
          <a:prstGeom prst="rect">
            <a:avLst/>
          </a:prstGeom>
          <a:noFill/>
          <a:ln/>
        </p:spPr>
        <p:txBody>
          <a:bodyPr wrap="square" lIns="0" tIns="0" rIns="0" bIns="0" rtlCol="0" anchor="ctr"/>
          <a:lstStyle/>
          <a:p>
            <a:pPr indent="0" marL="0">
              <a:buNone/>
            </a:pPr>
            <a:r>
              <a:rPr lang="en-US" sz="2400" b="1" dirty="0">
                <a:solidFill>
                  <a:srgbClr val="1A4FD6"/>
                </a:solidFill>
                <a:latin typeface="Cambria" pitchFamily="34" charset="0"/>
                <a:ea typeface="Cambria" pitchFamily="34" charset="-122"/>
                <a:cs typeface="Cambria" pitchFamily="34" charset="-120"/>
              </a:rPr>
              <a:t>?</a:t>
            </a:r>
            <a:endParaRPr lang="en-US" sz="2400" dirty="0"/>
          </a:p>
        </p:txBody>
      </p:sp>
      <p:sp>
        <p:nvSpPr>
          <p:cNvPr id="13" name="Text 11"/>
          <p:cNvSpPr txBox="1"/>
          <p:nvPr/>
        </p:nvSpPr>
        <p:spPr>
          <a:xfrm>
            <a:off x="8310677" y="2651760"/>
            <a:ext cx="3149498" cy="548640"/>
          </a:xfrm>
          <a:prstGeom prst="rect">
            <a:avLst/>
          </a:prstGeom>
          <a:noFill/>
          <a:ln/>
        </p:spPr>
        <p:txBody>
          <a:bodyPr wrap="square" lIns="0" tIns="0" rIns="0" bIns="0" rtlCol="0" anchor="t"/>
          <a:lstStyle/>
          <a:p>
            <a:pPr indent="0" marL="0">
              <a:buNone/>
            </a:pPr>
            <a:r>
              <a:rPr lang="en-US" sz="1400" b="1" dirty="0">
                <a:solidFill>
                  <a:srgbClr val="1A1917"/>
                </a:solidFill>
                <a:latin typeface="Calibri" pitchFamily="34" charset="0"/>
                <a:ea typeface="Calibri" pitchFamily="34" charset="-122"/>
                <a:cs typeface="Calibri" pitchFamily="34" charset="-120"/>
              </a:rPr>
              <a:t>Which machine is the bottleneck?</a:t>
            </a:r>
            <a:endParaRPr lang="en-US" sz="1400" dirty="0"/>
          </a:p>
        </p:txBody>
      </p:sp>
      <p:sp>
        <p:nvSpPr>
          <p:cNvPr id="14" name="Shape 12"/>
          <p:cNvSpPr/>
          <p:nvPr/>
        </p:nvSpPr>
        <p:spPr>
          <a:xfrm>
            <a:off x="548640" y="3566160"/>
            <a:ext cx="3515258" cy="1188720"/>
          </a:xfrm>
          <a:prstGeom prst="roundRect">
            <a:avLst>
              <a:gd name="adj" fmla="val 7692"/>
            </a:avLst>
          </a:prstGeom>
          <a:solidFill>
            <a:srgbClr val="EEF2FD"/>
          </a:solidFill>
          <a:ln w="12700">
            <a:solidFill>
              <a:srgbClr val="1A4FD6"/>
            </a:solidFill>
            <a:prstDash val="solid"/>
          </a:ln>
        </p:spPr>
      </p:sp>
      <p:sp>
        <p:nvSpPr>
          <p:cNvPr id="15" name="Text 13"/>
          <p:cNvSpPr txBox="1"/>
          <p:nvPr/>
        </p:nvSpPr>
        <p:spPr>
          <a:xfrm>
            <a:off x="731520" y="3675888"/>
            <a:ext cx="457200" cy="457200"/>
          </a:xfrm>
          <a:prstGeom prst="rect">
            <a:avLst/>
          </a:prstGeom>
          <a:noFill/>
          <a:ln/>
        </p:spPr>
        <p:txBody>
          <a:bodyPr wrap="square" lIns="0" tIns="0" rIns="0" bIns="0" rtlCol="0" anchor="ctr"/>
          <a:lstStyle/>
          <a:p>
            <a:pPr indent="0" marL="0">
              <a:buNone/>
            </a:pPr>
            <a:r>
              <a:rPr lang="en-US" sz="2400" b="1" dirty="0">
                <a:solidFill>
                  <a:srgbClr val="1A4FD6"/>
                </a:solidFill>
                <a:latin typeface="Cambria" pitchFamily="34" charset="0"/>
                <a:ea typeface="Cambria" pitchFamily="34" charset="-122"/>
                <a:cs typeface="Cambria" pitchFamily="34" charset="-120"/>
              </a:rPr>
              <a:t>?</a:t>
            </a:r>
            <a:endParaRPr lang="en-US" sz="2400" dirty="0"/>
          </a:p>
        </p:txBody>
      </p:sp>
      <p:sp>
        <p:nvSpPr>
          <p:cNvPr id="16" name="Text 14"/>
          <p:cNvSpPr txBox="1"/>
          <p:nvPr/>
        </p:nvSpPr>
        <p:spPr>
          <a:xfrm>
            <a:off x="731520" y="4114800"/>
            <a:ext cx="3149498" cy="548640"/>
          </a:xfrm>
          <a:prstGeom prst="rect">
            <a:avLst/>
          </a:prstGeom>
          <a:noFill/>
          <a:ln/>
        </p:spPr>
        <p:txBody>
          <a:bodyPr wrap="square" lIns="0" tIns="0" rIns="0" bIns="0" rtlCol="0" anchor="t"/>
          <a:lstStyle/>
          <a:p>
            <a:pPr indent="0" marL="0">
              <a:buNone/>
            </a:pPr>
            <a:r>
              <a:rPr lang="en-US" sz="1400" b="1" dirty="0">
                <a:solidFill>
                  <a:srgbClr val="1A1917"/>
                </a:solidFill>
                <a:latin typeface="Calibri" pitchFamily="34" charset="0"/>
                <a:ea typeface="Calibri" pitchFamily="34" charset="-122"/>
                <a:cs typeface="Calibri" pitchFamily="34" charset="-120"/>
              </a:rPr>
              <a:t>Which jobs can run together?</a:t>
            </a:r>
            <a:endParaRPr lang="en-US" sz="1400" dirty="0"/>
          </a:p>
        </p:txBody>
      </p:sp>
      <p:sp>
        <p:nvSpPr>
          <p:cNvPr id="17" name="Shape 15"/>
          <p:cNvSpPr/>
          <p:nvPr/>
        </p:nvSpPr>
        <p:spPr>
          <a:xfrm>
            <a:off x="4338218" y="3566160"/>
            <a:ext cx="3515258" cy="1188720"/>
          </a:xfrm>
          <a:prstGeom prst="roundRect">
            <a:avLst>
              <a:gd name="adj" fmla="val 7692"/>
            </a:avLst>
          </a:prstGeom>
          <a:solidFill>
            <a:srgbClr val="EEF2FD"/>
          </a:solidFill>
          <a:ln w="12700">
            <a:solidFill>
              <a:srgbClr val="1A4FD6"/>
            </a:solidFill>
            <a:prstDash val="solid"/>
          </a:ln>
        </p:spPr>
      </p:sp>
      <p:sp>
        <p:nvSpPr>
          <p:cNvPr id="18" name="Text 16"/>
          <p:cNvSpPr txBox="1"/>
          <p:nvPr/>
        </p:nvSpPr>
        <p:spPr>
          <a:xfrm>
            <a:off x="4521098" y="3675888"/>
            <a:ext cx="457200" cy="457200"/>
          </a:xfrm>
          <a:prstGeom prst="rect">
            <a:avLst/>
          </a:prstGeom>
          <a:noFill/>
          <a:ln/>
        </p:spPr>
        <p:txBody>
          <a:bodyPr wrap="square" lIns="0" tIns="0" rIns="0" bIns="0" rtlCol="0" anchor="ctr"/>
          <a:lstStyle/>
          <a:p>
            <a:pPr indent="0" marL="0">
              <a:buNone/>
            </a:pPr>
            <a:r>
              <a:rPr lang="en-US" sz="2400" b="1" dirty="0">
                <a:solidFill>
                  <a:srgbClr val="1A4FD6"/>
                </a:solidFill>
                <a:latin typeface="Cambria" pitchFamily="34" charset="0"/>
                <a:ea typeface="Cambria" pitchFamily="34" charset="-122"/>
                <a:cs typeface="Cambria" pitchFamily="34" charset="-120"/>
              </a:rPr>
              <a:t>?</a:t>
            </a:r>
            <a:endParaRPr lang="en-US" sz="2400" dirty="0"/>
          </a:p>
        </p:txBody>
      </p:sp>
      <p:sp>
        <p:nvSpPr>
          <p:cNvPr id="19" name="Text 17"/>
          <p:cNvSpPr txBox="1"/>
          <p:nvPr/>
        </p:nvSpPr>
        <p:spPr>
          <a:xfrm>
            <a:off x="4521098" y="4114800"/>
            <a:ext cx="3149498" cy="548640"/>
          </a:xfrm>
          <a:prstGeom prst="rect">
            <a:avLst/>
          </a:prstGeom>
          <a:noFill/>
          <a:ln/>
        </p:spPr>
        <p:txBody>
          <a:bodyPr wrap="square" lIns="0" tIns="0" rIns="0" bIns="0" rtlCol="0" anchor="t"/>
          <a:lstStyle/>
          <a:p>
            <a:pPr indent="0" marL="0">
              <a:buNone/>
            </a:pPr>
            <a:r>
              <a:rPr lang="en-US" sz="1400" b="1" dirty="0">
                <a:solidFill>
                  <a:srgbClr val="1A1917"/>
                </a:solidFill>
                <a:latin typeface="Calibri" pitchFamily="34" charset="0"/>
                <a:ea typeface="Calibri" pitchFamily="34" charset="-122"/>
                <a:cs typeface="Calibri" pitchFamily="34" charset="-120"/>
              </a:rPr>
              <a:t>Which orders are waiting for material?</a:t>
            </a:r>
            <a:endParaRPr lang="en-US" sz="1400" dirty="0"/>
          </a:p>
        </p:txBody>
      </p:sp>
      <p:sp>
        <p:nvSpPr>
          <p:cNvPr id="20" name="Shape 18"/>
          <p:cNvSpPr/>
          <p:nvPr/>
        </p:nvSpPr>
        <p:spPr>
          <a:xfrm>
            <a:off x="8127797" y="3566160"/>
            <a:ext cx="3515258" cy="1188720"/>
          </a:xfrm>
          <a:prstGeom prst="roundRect">
            <a:avLst>
              <a:gd name="adj" fmla="val 7692"/>
            </a:avLst>
          </a:prstGeom>
          <a:solidFill>
            <a:srgbClr val="EEF2FD"/>
          </a:solidFill>
          <a:ln w="12700">
            <a:solidFill>
              <a:srgbClr val="1A4FD6"/>
            </a:solidFill>
            <a:prstDash val="solid"/>
          </a:ln>
        </p:spPr>
      </p:sp>
      <p:sp>
        <p:nvSpPr>
          <p:cNvPr id="21" name="Text 19"/>
          <p:cNvSpPr txBox="1"/>
          <p:nvPr/>
        </p:nvSpPr>
        <p:spPr>
          <a:xfrm>
            <a:off x="8310677" y="3675888"/>
            <a:ext cx="457200" cy="457200"/>
          </a:xfrm>
          <a:prstGeom prst="rect">
            <a:avLst/>
          </a:prstGeom>
          <a:noFill/>
          <a:ln/>
        </p:spPr>
        <p:txBody>
          <a:bodyPr wrap="square" lIns="0" tIns="0" rIns="0" bIns="0" rtlCol="0" anchor="ctr"/>
          <a:lstStyle/>
          <a:p>
            <a:pPr indent="0" marL="0">
              <a:buNone/>
            </a:pPr>
            <a:r>
              <a:rPr lang="en-US" sz="2400" b="1" dirty="0">
                <a:solidFill>
                  <a:srgbClr val="1A4FD6"/>
                </a:solidFill>
                <a:latin typeface="Cambria" pitchFamily="34" charset="0"/>
                <a:ea typeface="Cambria" pitchFamily="34" charset="-122"/>
                <a:cs typeface="Cambria" pitchFamily="34" charset="-120"/>
              </a:rPr>
              <a:t>?</a:t>
            </a:r>
            <a:endParaRPr lang="en-US" sz="2400" dirty="0"/>
          </a:p>
        </p:txBody>
      </p:sp>
      <p:sp>
        <p:nvSpPr>
          <p:cNvPr id="22" name="Text 20"/>
          <p:cNvSpPr txBox="1"/>
          <p:nvPr/>
        </p:nvSpPr>
        <p:spPr>
          <a:xfrm>
            <a:off x="8310677" y="4114800"/>
            <a:ext cx="3149498" cy="548640"/>
          </a:xfrm>
          <a:prstGeom prst="rect">
            <a:avLst/>
          </a:prstGeom>
          <a:noFill/>
          <a:ln/>
        </p:spPr>
        <p:txBody>
          <a:bodyPr wrap="square" lIns="0" tIns="0" rIns="0" bIns="0" rtlCol="0" anchor="t"/>
          <a:lstStyle/>
          <a:p>
            <a:pPr indent="0" marL="0">
              <a:buNone/>
            </a:pPr>
            <a:r>
              <a:rPr lang="en-US" sz="1400" b="1" dirty="0">
                <a:solidFill>
                  <a:srgbClr val="1A1917"/>
                </a:solidFill>
                <a:latin typeface="Calibri" pitchFamily="34" charset="0"/>
                <a:ea typeface="Calibri" pitchFamily="34" charset="-122"/>
                <a:cs typeface="Calibri" pitchFamily="34" charset="-120"/>
              </a:rPr>
              <a:t>Which jobs are at risk?</a:t>
            </a:r>
            <a:endParaRPr lang="en-US" sz="1400" dirty="0"/>
          </a:p>
        </p:txBody>
      </p:sp>
      <p:sp>
        <p:nvSpPr>
          <p:cNvPr id="23" name="Text 21"/>
          <p:cNvSpPr txBox="1"/>
          <p:nvPr/>
        </p:nvSpPr>
        <p:spPr>
          <a:xfrm>
            <a:off x="548640" y="5074920"/>
            <a:ext cx="11094415" cy="548640"/>
          </a:xfrm>
          <a:prstGeom prst="rect">
            <a:avLst/>
          </a:prstGeom>
          <a:noFill/>
          <a:ln/>
        </p:spPr>
        <p:txBody>
          <a:bodyPr wrap="square" lIns="0" tIns="0" rIns="0" bIns="0" rtlCol="0" anchor="ctr"/>
          <a:lstStyle/>
          <a:p>
            <a:pPr indent="0" marL="0">
              <a:buNone/>
            </a:pPr>
            <a:r>
              <a:rPr lang="en-US" sz="1800" b="1" i="1" dirty="0">
                <a:solidFill>
                  <a:srgbClr val="1A1917"/>
                </a:solidFill>
                <a:latin typeface="Cambria" pitchFamily="34" charset="0"/>
                <a:ea typeface="Cambria" pitchFamily="34" charset="-122"/>
                <a:cs typeface="Cambria" pitchFamily="34" charset="-120"/>
              </a:rPr>
              <a:t>The AI surfaces exceptions — instead of a manager having to go looking for them.</a:t>
            </a:r>
            <a:endParaRPr lang="en-US" sz="1800" dirty="0"/>
          </a:p>
        </p:txBody>
      </p:sp>
      <p:sp>
        <p:nvSpPr>
          <p:cNvPr id="24" name="Text 22"/>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26" name="Text 23"/>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DEPARTMENT 7 OF 8</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200" b="1" dirty="0">
                <a:solidFill>
                  <a:srgbClr val="1A1917"/>
                </a:solidFill>
                <a:latin typeface="Cambria" pitchFamily="34" charset="0"/>
                <a:ea typeface="Cambria" pitchFamily="34" charset="-122"/>
                <a:cs typeface="Cambria" pitchFamily="34" charset="-120"/>
              </a:rPr>
              <a:t>AI Quality Employee</a:t>
            </a:r>
            <a:endParaRPr lang="en-US" sz="3200" dirty="0"/>
          </a:p>
        </p:txBody>
      </p:sp>
      <p:sp>
        <p:nvSpPr>
          <p:cNvPr id="4" name="Shape 2"/>
          <p:cNvSpPr/>
          <p:nvPr/>
        </p:nvSpPr>
        <p:spPr>
          <a:xfrm>
            <a:off x="548640" y="2103120"/>
            <a:ext cx="1696669" cy="1005840"/>
          </a:xfrm>
          <a:prstGeom prst="roundRect">
            <a:avLst>
              <a:gd name="adj" fmla="val 7273"/>
            </a:avLst>
          </a:prstGeom>
          <a:solidFill>
            <a:srgbClr val="EEF2FD"/>
          </a:solidFill>
          <a:ln w="12700">
            <a:solidFill>
              <a:srgbClr val="1A4FD6"/>
            </a:solidFill>
            <a:prstDash val="solid"/>
          </a:ln>
        </p:spPr>
      </p:sp>
      <p:sp>
        <p:nvSpPr>
          <p:cNvPr id="5" name="Text 3"/>
          <p:cNvSpPr txBox="1"/>
          <p:nvPr/>
        </p:nvSpPr>
        <p:spPr>
          <a:xfrm>
            <a:off x="603504" y="2103120"/>
            <a:ext cx="1586941" cy="10058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Customer</a:t>
            </a:r>
            <a:endParaRPr lang="en-US" sz="1200" dirty="0"/>
          </a:p>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specification</a:t>
            </a:r>
            <a:endParaRPr lang="en-US" sz="1200" dirty="0"/>
          </a:p>
        </p:txBody>
      </p:sp>
      <p:sp>
        <p:nvSpPr>
          <p:cNvPr id="6" name="Shape 4"/>
          <p:cNvSpPr/>
          <p:nvPr/>
        </p:nvSpPr>
        <p:spPr>
          <a:xfrm>
            <a:off x="2263597" y="2560320"/>
            <a:ext cx="146304" cy="128016"/>
          </a:xfrm>
          <a:prstGeom prst="rightArrow">
            <a:avLst/>
          </a:prstGeom>
          <a:solidFill>
            <a:srgbClr val="9B988E"/>
          </a:solidFill>
          <a:ln/>
        </p:spPr>
      </p:sp>
      <p:sp>
        <p:nvSpPr>
          <p:cNvPr id="7" name="Shape 5"/>
          <p:cNvSpPr/>
          <p:nvPr/>
        </p:nvSpPr>
        <p:spPr>
          <a:xfrm>
            <a:off x="2428189" y="2103120"/>
            <a:ext cx="1696669" cy="1005840"/>
          </a:xfrm>
          <a:prstGeom prst="roundRect">
            <a:avLst>
              <a:gd name="adj" fmla="val 7273"/>
            </a:avLst>
          </a:prstGeom>
          <a:solidFill>
            <a:srgbClr val="EEF2FD"/>
          </a:solidFill>
          <a:ln w="12700">
            <a:solidFill>
              <a:srgbClr val="1A4FD6"/>
            </a:solidFill>
            <a:prstDash val="solid"/>
          </a:ln>
        </p:spPr>
      </p:sp>
      <p:sp>
        <p:nvSpPr>
          <p:cNvPr id="8" name="Text 6"/>
          <p:cNvSpPr txBox="1"/>
          <p:nvPr/>
        </p:nvSpPr>
        <p:spPr>
          <a:xfrm>
            <a:off x="2483053" y="2103120"/>
            <a:ext cx="1586941" cy="10058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Quality</a:t>
            </a:r>
            <a:endParaRPr lang="en-US" sz="1200" dirty="0"/>
          </a:p>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checkpoints</a:t>
            </a:r>
            <a:endParaRPr lang="en-US" sz="1200" dirty="0"/>
          </a:p>
        </p:txBody>
      </p:sp>
      <p:sp>
        <p:nvSpPr>
          <p:cNvPr id="9" name="Shape 7"/>
          <p:cNvSpPr/>
          <p:nvPr/>
        </p:nvSpPr>
        <p:spPr>
          <a:xfrm>
            <a:off x="4143146" y="2560320"/>
            <a:ext cx="146304" cy="128016"/>
          </a:xfrm>
          <a:prstGeom prst="rightArrow">
            <a:avLst/>
          </a:prstGeom>
          <a:solidFill>
            <a:srgbClr val="9B988E"/>
          </a:solidFill>
          <a:ln/>
        </p:spPr>
      </p:sp>
      <p:sp>
        <p:nvSpPr>
          <p:cNvPr id="10" name="Shape 8"/>
          <p:cNvSpPr/>
          <p:nvPr/>
        </p:nvSpPr>
        <p:spPr>
          <a:xfrm>
            <a:off x="4307738" y="2103120"/>
            <a:ext cx="1696669" cy="1005840"/>
          </a:xfrm>
          <a:prstGeom prst="roundRect">
            <a:avLst>
              <a:gd name="adj" fmla="val 7273"/>
            </a:avLst>
          </a:prstGeom>
          <a:solidFill>
            <a:srgbClr val="F2F2EF"/>
          </a:solidFill>
          <a:ln w="12700">
            <a:solidFill>
              <a:srgbClr val="E2E0D8"/>
            </a:solidFill>
            <a:prstDash val="solid"/>
          </a:ln>
        </p:spPr>
      </p:sp>
      <p:sp>
        <p:nvSpPr>
          <p:cNvPr id="11" name="Text 9"/>
          <p:cNvSpPr txBox="1"/>
          <p:nvPr/>
        </p:nvSpPr>
        <p:spPr>
          <a:xfrm>
            <a:off x="4362602" y="2103120"/>
            <a:ext cx="1586941" cy="10058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Production</a:t>
            </a:r>
            <a:endParaRPr lang="en-US" sz="1200" dirty="0"/>
          </a:p>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result</a:t>
            </a:r>
            <a:endParaRPr lang="en-US" sz="1200" dirty="0"/>
          </a:p>
        </p:txBody>
      </p:sp>
      <p:sp>
        <p:nvSpPr>
          <p:cNvPr id="12" name="Shape 10"/>
          <p:cNvSpPr/>
          <p:nvPr/>
        </p:nvSpPr>
        <p:spPr>
          <a:xfrm>
            <a:off x="6022696" y="2560320"/>
            <a:ext cx="146304" cy="128016"/>
          </a:xfrm>
          <a:prstGeom prst="rightArrow">
            <a:avLst/>
          </a:prstGeom>
          <a:solidFill>
            <a:srgbClr val="9B988E"/>
          </a:solidFill>
          <a:ln/>
        </p:spPr>
      </p:sp>
      <p:sp>
        <p:nvSpPr>
          <p:cNvPr id="13" name="Shape 11"/>
          <p:cNvSpPr/>
          <p:nvPr/>
        </p:nvSpPr>
        <p:spPr>
          <a:xfrm>
            <a:off x="6187288" y="2103120"/>
            <a:ext cx="1696669" cy="1005840"/>
          </a:xfrm>
          <a:prstGeom prst="roundRect">
            <a:avLst>
              <a:gd name="adj" fmla="val 7273"/>
            </a:avLst>
          </a:prstGeom>
          <a:solidFill>
            <a:srgbClr val="FBEAE8"/>
          </a:solidFill>
          <a:ln w="12700">
            <a:solidFill>
              <a:srgbClr val="C0392B"/>
            </a:solidFill>
            <a:prstDash val="solid"/>
          </a:ln>
        </p:spPr>
      </p:sp>
      <p:sp>
        <p:nvSpPr>
          <p:cNvPr id="14" name="Text 12"/>
          <p:cNvSpPr txBox="1"/>
          <p:nvPr/>
        </p:nvSpPr>
        <p:spPr>
          <a:xfrm>
            <a:off x="6242152" y="2103120"/>
            <a:ext cx="1586941" cy="10058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Deviation</a:t>
            </a:r>
            <a:endParaRPr lang="en-US" sz="1200" dirty="0"/>
          </a:p>
        </p:txBody>
      </p:sp>
      <p:sp>
        <p:nvSpPr>
          <p:cNvPr id="15" name="Shape 13"/>
          <p:cNvSpPr/>
          <p:nvPr/>
        </p:nvSpPr>
        <p:spPr>
          <a:xfrm>
            <a:off x="7902245" y="2560320"/>
            <a:ext cx="146304" cy="128016"/>
          </a:xfrm>
          <a:prstGeom prst="rightArrow">
            <a:avLst/>
          </a:prstGeom>
          <a:solidFill>
            <a:srgbClr val="9B988E"/>
          </a:solidFill>
          <a:ln/>
        </p:spPr>
      </p:sp>
      <p:sp>
        <p:nvSpPr>
          <p:cNvPr id="16" name="Shape 14"/>
          <p:cNvSpPr/>
          <p:nvPr/>
        </p:nvSpPr>
        <p:spPr>
          <a:xfrm>
            <a:off x="8066837" y="2103120"/>
            <a:ext cx="1696669" cy="1005840"/>
          </a:xfrm>
          <a:prstGeom prst="roundRect">
            <a:avLst>
              <a:gd name="adj" fmla="val 7273"/>
            </a:avLst>
          </a:prstGeom>
          <a:solidFill>
            <a:srgbClr val="F2F2EF"/>
          </a:solidFill>
          <a:ln w="12700">
            <a:solidFill>
              <a:srgbClr val="E2E0D8"/>
            </a:solidFill>
            <a:prstDash val="solid"/>
          </a:ln>
        </p:spPr>
      </p:sp>
      <p:sp>
        <p:nvSpPr>
          <p:cNvPr id="17" name="Text 15"/>
          <p:cNvSpPr txBox="1"/>
          <p:nvPr/>
        </p:nvSpPr>
        <p:spPr>
          <a:xfrm>
            <a:off x="8121701" y="2103120"/>
            <a:ext cx="1586941" cy="10058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Root</a:t>
            </a:r>
            <a:endParaRPr lang="en-US" sz="1200" dirty="0"/>
          </a:p>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cause</a:t>
            </a:r>
            <a:endParaRPr lang="en-US" sz="1200" dirty="0"/>
          </a:p>
        </p:txBody>
      </p:sp>
      <p:sp>
        <p:nvSpPr>
          <p:cNvPr id="18" name="Shape 16"/>
          <p:cNvSpPr/>
          <p:nvPr/>
        </p:nvSpPr>
        <p:spPr>
          <a:xfrm>
            <a:off x="9781794" y="2560320"/>
            <a:ext cx="146304" cy="128016"/>
          </a:xfrm>
          <a:prstGeom prst="rightArrow">
            <a:avLst/>
          </a:prstGeom>
          <a:solidFill>
            <a:srgbClr val="9B988E"/>
          </a:solidFill>
          <a:ln/>
        </p:spPr>
      </p:sp>
      <p:sp>
        <p:nvSpPr>
          <p:cNvPr id="19" name="Shape 17"/>
          <p:cNvSpPr/>
          <p:nvPr/>
        </p:nvSpPr>
        <p:spPr>
          <a:xfrm>
            <a:off x="9946386" y="2103120"/>
            <a:ext cx="1696669" cy="1005840"/>
          </a:xfrm>
          <a:prstGeom prst="roundRect">
            <a:avLst>
              <a:gd name="adj" fmla="val 7273"/>
            </a:avLst>
          </a:prstGeom>
          <a:solidFill>
            <a:srgbClr val="F2F2EF"/>
          </a:solidFill>
          <a:ln w="12700">
            <a:solidFill>
              <a:srgbClr val="E2E0D8"/>
            </a:solidFill>
            <a:prstDash val="solid"/>
          </a:ln>
        </p:spPr>
      </p:sp>
      <p:sp>
        <p:nvSpPr>
          <p:cNvPr id="20" name="Text 18"/>
          <p:cNvSpPr txBox="1"/>
          <p:nvPr/>
        </p:nvSpPr>
        <p:spPr>
          <a:xfrm>
            <a:off x="10001250" y="2103120"/>
            <a:ext cx="1586941" cy="1005840"/>
          </a:xfrm>
          <a:prstGeom prst="rect">
            <a:avLst/>
          </a:prstGeom>
          <a:noFill/>
          <a:ln/>
        </p:spPr>
        <p:txBody>
          <a:bodyPr wrap="square" lIns="0" tIns="0" rIns="0" bIns="0" rtlCol="0" anchor="ctr"/>
          <a:lstStyle/>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Corrective</a:t>
            </a:r>
            <a:endParaRPr lang="en-US" sz="1200" dirty="0"/>
          </a:p>
          <a:p>
            <a:pPr algn="ctr" indent="0" marL="0">
              <a:lnSpc>
                <a:spcPct val="98000"/>
              </a:lnSpc>
              <a:buNone/>
            </a:pPr>
            <a:r>
              <a:rPr lang="en-US" sz="1200" b="1" dirty="0">
                <a:solidFill>
                  <a:srgbClr val="1A1917"/>
                </a:solidFill>
                <a:latin typeface="Calibri" pitchFamily="34" charset="0"/>
                <a:ea typeface="Calibri" pitchFamily="34" charset="-122"/>
                <a:cs typeface="Calibri" pitchFamily="34" charset="-120"/>
              </a:rPr>
              <a:t>action (CAPA)</a:t>
            </a:r>
            <a:endParaRPr lang="en-US" sz="1200" dirty="0"/>
          </a:p>
        </p:txBody>
      </p:sp>
      <p:sp>
        <p:nvSpPr>
          <p:cNvPr id="21" name="Shape 19"/>
          <p:cNvSpPr/>
          <p:nvPr/>
        </p:nvSpPr>
        <p:spPr>
          <a:xfrm>
            <a:off x="548640" y="3749040"/>
            <a:ext cx="11094415" cy="1645920"/>
          </a:xfrm>
          <a:prstGeom prst="roundRect">
            <a:avLst>
              <a:gd name="adj" fmla="val 5556"/>
            </a:avLst>
          </a:prstGeom>
          <a:solidFill>
            <a:srgbClr val="F2F2EF"/>
          </a:solidFill>
          <a:ln w="12700">
            <a:solidFill>
              <a:srgbClr val="E2E0D8"/>
            </a:solidFill>
            <a:prstDash val="solid"/>
          </a:ln>
        </p:spPr>
      </p:sp>
      <p:sp>
        <p:nvSpPr>
          <p:cNvPr id="22" name="Text 20"/>
          <p:cNvSpPr txBox="1"/>
          <p:nvPr/>
        </p:nvSpPr>
        <p:spPr>
          <a:xfrm>
            <a:off x="822960" y="4023360"/>
            <a:ext cx="10545775" cy="1097280"/>
          </a:xfrm>
          <a:prstGeom prst="rect">
            <a:avLst/>
          </a:prstGeom>
          <a:noFill/>
          <a:ln/>
        </p:spPr>
        <p:txBody>
          <a:bodyPr wrap="square" lIns="0" tIns="0" rIns="0" bIns="0" rtlCol="0" anchor="t"/>
          <a:lstStyle/>
          <a:p>
            <a:pPr indent="0" marL="0">
              <a:lnSpc>
                <a:spcPct val="130000"/>
              </a:lnSpc>
              <a:buNone/>
            </a:pPr>
            <a:r>
              <a:rPr lang="en-US" sz="1550" dirty="0">
                <a:solidFill>
                  <a:srgbClr val="1A1917"/>
                </a:solidFill>
                <a:latin typeface="Calibri" pitchFamily="34" charset="0"/>
                <a:ea typeface="Calibri" pitchFamily="34" charset="-122"/>
                <a:cs typeface="Calibri" pitchFamily="34" charset="-120"/>
              </a:rPr>
              <a:t>Turning a customer specification into something a QC inspector can actually check against — and turning a repeat defect into a documented root cause, instead of a shrug.</a:t>
            </a:r>
            <a:endParaRPr lang="en-US" sz="1550" dirty="0"/>
          </a:p>
        </p:txBody>
      </p:sp>
      <p:sp>
        <p:nvSpPr>
          <p:cNvPr id="23" name="Text 21"/>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25" name="Text 22"/>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917"/>
        </a:solidFill>
      </p:bgPr>
    </p:bg>
    <p:spTree>
      <p:nvGrpSpPr>
        <p:cNvPr id="1" name=""/>
        <p:cNvGrpSpPr/>
        <p:nvPr/>
      </p:nvGrpSpPr>
      <p:grpSpPr>
        <a:xfrm>
          <a:off x="0" y="0"/>
          <a:ext cx="0" cy="0"/>
          <a:chOff x="0" y="0"/>
          <a:chExt cx="0" cy="0"/>
        </a:xfrm>
      </p:grpSpPr>
      <p:sp>
        <p:nvSpPr>
          <p:cNvPr id="2" name="Shape 0"/>
          <p:cNvSpPr/>
          <p:nvPr/>
        </p:nvSpPr>
        <p:spPr>
          <a:xfrm>
            <a:off x="10180015" y="502920"/>
            <a:ext cx="201168" cy="91440"/>
          </a:xfrm>
          <a:prstGeom prst="line">
            <a:avLst/>
          </a:prstGeom>
          <a:noFill/>
          <a:ln w="22225">
            <a:solidFill>
              <a:srgbClr val="8B6F47"/>
            </a:solidFill>
            <a:prstDash val="solid"/>
          </a:ln>
        </p:spPr>
      </p:sp>
      <p:sp>
        <p:nvSpPr>
          <p:cNvPr id="3" name="Shape 1"/>
          <p:cNvSpPr/>
          <p:nvPr/>
        </p:nvSpPr>
        <p:spPr>
          <a:xfrm flipV="1">
            <a:off x="10381183" y="502920"/>
            <a:ext cx="201168" cy="91440"/>
          </a:xfrm>
          <a:prstGeom prst="line">
            <a:avLst/>
          </a:prstGeom>
          <a:noFill/>
          <a:ln w="22225">
            <a:solidFill>
              <a:srgbClr val="8B6F47"/>
            </a:solidFill>
            <a:prstDash val="solid"/>
          </a:ln>
        </p:spPr>
      </p:sp>
      <p:sp>
        <p:nvSpPr>
          <p:cNvPr id="4" name="Shape 2"/>
          <p:cNvSpPr/>
          <p:nvPr/>
        </p:nvSpPr>
        <p:spPr>
          <a:xfrm>
            <a:off x="10582351" y="502920"/>
            <a:ext cx="201168" cy="91440"/>
          </a:xfrm>
          <a:prstGeom prst="line">
            <a:avLst/>
          </a:prstGeom>
          <a:noFill/>
          <a:ln w="22225">
            <a:solidFill>
              <a:srgbClr val="8B6F47"/>
            </a:solidFill>
            <a:prstDash val="solid"/>
          </a:ln>
        </p:spPr>
      </p:sp>
      <p:sp>
        <p:nvSpPr>
          <p:cNvPr id="5" name="Shape 3"/>
          <p:cNvSpPr/>
          <p:nvPr/>
        </p:nvSpPr>
        <p:spPr>
          <a:xfrm flipV="1">
            <a:off x="10783519" y="502920"/>
            <a:ext cx="201168" cy="91440"/>
          </a:xfrm>
          <a:prstGeom prst="line">
            <a:avLst/>
          </a:prstGeom>
          <a:noFill/>
          <a:ln w="22225">
            <a:solidFill>
              <a:srgbClr val="8B6F47"/>
            </a:solidFill>
            <a:prstDash val="solid"/>
          </a:ln>
        </p:spPr>
      </p:sp>
      <p:sp>
        <p:nvSpPr>
          <p:cNvPr id="6" name="Shape 4"/>
          <p:cNvSpPr/>
          <p:nvPr/>
        </p:nvSpPr>
        <p:spPr>
          <a:xfrm>
            <a:off x="10984687" y="502920"/>
            <a:ext cx="201168" cy="91440"/>
          </a:xfrm>
          <a:prstGeom prst="line">
            <a:avLst/>
          </a:prstGeom>
          <a:noFill/>
          <a:ln w="22225">
            <a:solidFill>
              <a:srgbClr val="8B6F47"/>
            </a:solidFill>
            <a:prstDash val="solid"/>
          </a:ln>
        </p:spPr>
      </p:sp>
      <p:sp>
        <p:nvSpPr>
          <p:cNvPr id="7" name="Shape 5"/>
          <p:cNvSpPr/>
          <p:nvPr/>
        </p:nvSpPr>
        <p:spPr>
          <a:xfrm flipV="1">
            <a:off x="11185855" y="502920"/>
            <a:ext cx="201168" cy="91440"/>
          </a:xfrm>
          <a:prstGeom prst="line">
            <a:avLst/>
          </a:prstGeom>
          <a:noFill/>
          <a:ln w="22225">
            <a:solidFill>
              <a:srgbClr val="8B6F47"/>
            </a:solidFill>
            <a:prstDash val="solid"/>
          </a:ln>
        </p:spPr>
      </p:sp>
      <p:sp>
        <p:nvSpPr>
          <p:cNvPr id="8" name="Shape 6"/>
          <p:cNvSpPr/>
          <p:nvPr/>
        </p:nvSpPr>
        <p:spPr>
          <a:xfrm>
            <a:off x="11387023" y="502920"/>
            <a:ext cx="201168" cy="91440"/>
          </a:xfrm>
          <a:prstGeom prst="line">
            <a:avLst/>
          </a:prstGeom>
          <a:noFill/>
          <a:ln w="22225">
            <a:solidFill>
              <a:srgbClr val="8B6F47"/>
            </a:solidFill>
            <a:prstDash val="solid"/>
          </a:ln>
        </p:spPr>
      </p:sp>
      <p:sp>
        <p:nvSpPr>
          <p:cNvPr id="9" name="Text 7"/>
          <p:cNvSpPr txBox="1"/>
          <p:nvPr/>
        </p:nvSpPr>
        <p:spPr>
          <a:xfrm>
            <a:off x="548640" y="502920"/>
            <a:ext cx="11094415" cy="320040"/>
          </a:xfrm>
          <a:prstGeom prst="rect">
            <a:avLst/>
          </a:prstGeom>
          <a:noFill/>
          <a:ln/>
        </p:spPr>
        <p:txBody>
          <a:bodyPr wrap="square" lIns="0" tIns="0" rIns="0" bIns="0" rtlCol="0" anchor="ctr"/>
          <a:lstStyle/>
          <a:p>
            <a:pPr algn="l" indent="0" marL="0">
              <a:buNone/>
            </a:pPr>
            <a:r>
              <a:rPr lang="en-US" sz="1200" b="1" spc="200" kern="0" dirty="0">
                <a:solidFill>
                  <a:srgbClr val="9FB3EE"/>
                </a:solidFill>
                <a:latin typeface="Calibri" pitchFamily="34" charset="0"/>
                <a:ea typeface="Calibri" pitchFamily="34" charset="-122"/>
                <a:cs typeface="Calibri" pitchFamily="34" charset="-120"/>
              </a:rPr>
              <a:t>DEPARTMENT 8 OF 8</a:t>
            </a:r>
            <a:endParaRPr lang="en-US" sz="1200" dirty="0"/>
          </a:p>
        </p:txBody>
      </p:sp>
      <p:sp>
        <p:nvSpPr>
          <p:cNvPr id="10" name="Text 8"/>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200" b="1" dirty="0">
                <a:solidFill>
                  <a:srgbClr val="FFFFFF"/>
                </a:solidFill>
                <a:latin typeface="Cambria" pitchFamily="34" charset="0"/>
                <a:ea typeface="Cambria" pitchFamily="34" charset="-122"/>
                <a:cs typeface="Cambria" pitchFamily="34" charset="-120"/>
              </a:rPr>
              <a:t>AI Management Employee</a:t>
            </a:r>
            <a:endParaRPr lang="en-US" sz="3200" dirty="0"/>
          </a:p>
        </p:txBody>
      </p:sp>
      <p:sp>
        <p:nvSpPr>
          <p:cNvPr id="11" name="Shape 9"/>
          <p:cNvSpPr/>
          <p:nvPr/>
        </p:nvSpPr>
        <p:spPr>
          <a:xfrm>
            <a:off x="548640" y="1600200"/>
            <a:ext cx="7863840" cy="868680"/>
          </a:xfrm>
          <a:prstGeom prst="roundRect">
            <a:avLst>
              <a:gd name="adj" fmla="val 12632"/>
            </a:avLst>
          </a:prstGeom>
          <a:solidFill>
            <a:srgbClr val="2A2724"/>
          </a:solidFill>
          <a:ln/>
        </p:spPr>
      </p:sp>
      <p:sp>
        <p:nvSpPr>
          <p:cNvPr id="12" name="Text 10"/>
          <p:cNvSpPr txBox="1"/>
          <p:nvPr/>
        </p:nvSpPr>
        <p:spPr>
          <a:xfrm>
            <a:off x="777240" y="1691640"/>
            <a:ext cx="7406640" cy="256032"/>
          </a:xfrm>
          <a:prstGeom prst="rect">
            <a:avLst/>
          </a:prstGeom>
          <a:noFill/>
          <a:ln/>
        </p:spPr>
        <p:txBody>
          <a:bodyPr wrap="square" lIns="0" tIns="0" rIns="0" bIns="0" rtlCol="0" anchor="ctr"/>
          <a:lstStyle/>
          <a:p>
            <a:pPr indent="0" marL="0">
              <a:buNone/>
            </a:pPr>
            <a:r>
              <a:rPr lang="en-US" sz="1050" b="1" dirty="0">
                <a:solidFill>
                  <a:srgbClr val="C9A87C"/>
                </a:solidFill>
                <a:latin typeface="Calibri" pitchFamily="34" charset="0"/>
                <a:ea typeface="Calibri" pitchFamily="34" charset="-122"/>
                <a:cs typeface="Calibri" pitchFamily="34" charset="-120"/>
              </a:rPr>
              <a:t>MD</a:t>
            </a:r>
            <a:endParaRPr lang="en-US" sz="1050" dirty="0"/>
          </a:p>
        </p:txBody>
      </p:sp>
      <p:sp>
        <p:nvSpPr>
          <p:cNvPr id="13" name="Text 11"/>
          <p:cNvSpPr txBox="1"/>
          <p:nvPr/>
        </p:nvSpPr>
        <p:spPr>
          <a:xfrm>
            <a:off x="777240" y="1929384"/>
            <a:ext cx="7406640" cy="502920"/>
          </a:xfrm>
          <a:prstGeom prst="rect">
            <a:avLst/>
          </a:prstGeom>
          <a:noFill/>
          <a:ln/>
        </p:spPr>
        <p:txBody>
          <a:bodyPr wrap="square" lIns="0" tIns="0" rIns="0" bIns="0" rtlCol="0" anchor="t"/>
          <a:lstStyle/>
          <a:p>
            <a:pPr indent="0" marL="0">
              <a:lnSpc>
                <a:spcPct val="110000"/>
              </a:lnSpc>
              <a:buNone/>
            </a:pPr>
            <a:r>
              <a:rPr lang="en-US" sz="1350" dirty="0">
                <a:solidFill>
                  <a:srgbClr val="FFFFFF"/>
                </a:solidFill>
                <a:latin typeface="Calibri" pitchFamily="34" charset="0"/>
                <a:ea typeface="Calibri" pitchFamily="34" charset="-122"/>
                <a:cs typeface="Calibri" pitchFamily="34" charset="-120"/>
              </a:rPr>
              <a:t>“Which orders are at risk this week?”</a:t>
            </a:r>
            <a:endParaRPr lang="en-US" sz="1350" dirty="0"/>
          </a:p>
        </p:txBody>
      </p:sp>
      <p:sp>
        <p:nvSpPr>
          <p:cNvPr id="14" name="Shape 12"/>
          <p:cNvSpPr/>
          <p:nvPr/>
        </p:nvSpPr>
        <p:spPr>
          <a:xfrm>
            <a:off x="3779215" y="2606040"/>
            <a:ext cx="7863840" cy="868680"/>
          </a:xfrm>
          <a:prstGeom prst="roundRect">
            <a:avLst>
              <a:gd name="adj" fmla="val 12632"/>
            </a:avLst>
          </a:prstGeom>
          <a:solidFill>
            <a:srgbClr val="1A4FD6"/>
          </a:solidFill>
          <a:ln/>
        </p:spPr>
      </p:sp>
      <p:sp>
        <p:nvSpPr>
          <p:cNvPr id="15" name="Text 13"/>
          <p:cNvSpPr txBox="1"/>
          <p:nvPr/>
        </p:nvSpPr>
        <p:spPr>
          <a:xfrm>
            <a:off x="4007815" y="2697480"/>
            <a:ext cx="7406640" cy="256032"/>
          </a:xfrm>
          <a:prstGeom prst="rect">
            <a:avLst/>
          </a:prstGeom>
          <a:noFill/>
          <a:ln/>
        </p:spPr>
        <p:txBody>
          <a:bodyPr wrap="square" lIns="0" tIns="0" rIns="0" bIns="0" rtlCol="0" anchor="ctr"/>
          <a:lstStyle/>
          <a:p>
            <a:pPr indent="0" marL="0">
              <a:buNone/>
            </a:pPr>
            <a:r>
              <a:rPr lang="en-US" sz="1050" b="1" dirty="0">
                <a:solidFill>
                  <a:srgbClr val="BFD0F7"/>
                </a:solidFill>
                <a:latin typeface="Calibri" pitchFamily="34" charset="0"/>
                <a:ea typeface="Calibri" pitchFamily="34" charset="-122"/>
                <a:cs typeface="Calibri" pitchFamily="34" charset="-120"/>
              </a:rPr>
              <a:t>AI</a:t>
            </a:r>
            <a:endParaRPr lang="en-US" sz="1050" dirty="0"/>
          </a:p>
        </p:txBody>
      </p:sp>
      <p:sp>
        <p:nvSpPr>
          <p:cNvPr id="16" name="Text 14"/>
          <p:cNvSpPr txBox="1"/>
          <p:nvPr/>
        </p:nvSpPr>
        <p:spPr>
          <a:xfrm>
            <a:off x="4007815" y="2935224"/>
            <a:ext cx="7406640" cy="502920"/>
          </a:xfrm>
          <a:prstGeom prst="rect">
            <a:avLst/>
          </a:prstGeom>
          <a:noFill/>
          <a:ln/>
        </p:spPr>
        <p:txBody>
          <a:bodyPr wrap="square" lIns="0" tIns="0" rIns="0" bIns="0" rtlCol="0" anchor="t"/>
          <a:lstStyle/>
          <a:p>
            <a:pPr indent="0" marL="0">
              <a:lnSpc>
                <a:spcPct val="110000"/>
              </a:lnSpc>
              <a:buNone/>
            </a:pPr>
            <a:r>
              <a:rPr lang="en-US" sz="1350" dirty="0">
                <a:solidFill>
                  <a:srgbClr val="FFFFFF"/>
                </a:solidFill>
                <a:latin typeface="Calibri" pitchFamily="34" charset="0"/>
                <a:ea typeface="Calibri" pitchFamily="34" charset="-122"/>
                <a:cs typeface="Calibri" pitchFamily="34" charset="-120"/>
              </a:rPr>
              <a:t>“12 orders are at risk. 4 waiting for paper. 3 waiting for printing. 2 waiting for die-cutting. 3 overdue at production.”</a:t>
            </a:r>
            <a:endParaRPr lang="en-US" sz="1350" dirty="0"/>
          </a:p>
        </p:txBody>
      </p:sp>
      <p:sp>
        <p:nvSpPr>
          <p:cNvPr id="17" name="Shape 15"/>
          <p:cNvSpPr/>
          <p:nvPr/>
        </p:nvSpPr>
        <p:spPr>
          <a:xfrm>
            <a:off x="548640" y="3611880"/>
            <a:ext cx="7863840" cy="868680"/>
          </a:xfrm>
          <a:prstGeom prst="roundRect">
            <a:avLst>
              <a:gd name="adj" fmla="val 12632"/>
            </a:avLst>
          </a:prstGeom>
          <a:solidFill>
            <a:srgbClr val="2A2724"/>
          </a:solidFill>
          <a:ln/>
        </p:spPr>
      </p:sp>
      <p:sp>
        <p:nvSpPr>
          <p:cNvPr id="18" name="Text 16"/>
          <p:cNvSpPr txBox="1"/>
          <p:nvPr/>
        </p:nvSpPr>
        <p:spPr>
          <a:xfrm>
            <a:off x="777240" y="3703320"/>
            <a:ext cx="7406640" cy="256032"/>
          </a:xfrm>
          <a:prstGeom prst="rect">
            <a:avLst/>
          </a:prstGeom>
          <a:noFill/>
          <a:ln/>
        </p:spPr>
        <p:txBody>
          <a:bodyPr wrap="square" lIns="0" tIns="0" rIns="0" bIns="0" rtlCol="0" anchor="ctr"/>
          <a:lstStyle/>
          <a:p>
            <a:pPr indent="0" marL="0">
              <a:buNone/>
            </a:pPr>
            <a:r>
              <a:rPr lang="en-US" sz="1050" b="1" dirty="0">
                <a:solidFill>
                  <a:srgbClr val="C9A87C"/>
                </a:solidFill>
                <a:latin typeface="Calibri" pitchFamily="34" charset="0"/>
                <a:ea typeface="Calibri" pitchFamily="34" charset="-122"/>
                <a:cs typeface="Calibri" pitchFamily="34" charset="-120"/>
              </a:rPr>
              <a:t>MD</a:t>
            </a:r>
            <a:endParaRPr lang="en-US" sz="1050" dirty="0"/>
          </a:p>
        </p:txBody>
      </p:sp>
      <p:sp>
        <p:nvSpPr>
          <p:cNvPr id="19" name="Text 17"/>
          <p:cNvSpPr txBox="1"/>
          <p:nvPr/>
        </p:nvSpPr>
        <p:spPr>
          <a:xfrm>
            <a:off x="777240" y="3941064"/>
            <a:ext cx="7406640" cy="502920"/>
          </a:xfrm>
          <a:prstGeom prst="rect">
            <a:avLst/>
          </a:prstGeom>
          <a:noFill/>
          <a:ln/>
        </p:spPr>
        <p:txBody>
          <a:bodyPr wrap="square" lIns="0" tIns="0" rIns="0" bIns="0" rtlCol="0" anchor="t"/>
          <a:lstStyle/>
          <a:p>
            <a:pPr indent="0" marL="0">
              <a:lnSpc>
                <a:spcPct val="110000"/>
              </a:lnSpc>
              <a:buNone/>
            </a:pPr>
            <a:r>
              <a:rPr lang="en-US" sz="1350" dirty="0">
                <a:solidFill>
                  <a:srgbClr val="FFFFFF"/>
                </a:solidFill>
                <a:latin typeface="Calibri" pitchFamily="34" charset="0"/>
                <a:ea typeface="Calibri" pitchFamily="34" charset="-122"/>
                <a:cs typeface="Calibri" pitchFamily="34" charset="-120"/>
              </a:rPr>
              <a:t>“Which customers have the largest margin erosion?”</a:t>
            </a:r>
            <a:endParaRPr lang="en-US" sz="1350" dirty="0"/>
          </a:p>
        </p:txBody>
      </p:sp>
      <p:sp>
        <p:nvSpPr>
          <p:cNvPr id="20" name="Shape 18"/>
          <p:cNvSpPr/>
          <p:nvPr/>
        </p:nvSpPr>
        <p:spPr>
          <a:xfrm>
            <a:off x="3779215" y="4617720"/>
            <a:ext cx="7863840" cy="868680"/>
          </a:xfrm>
          <a:prstGeom prst="roundRect">
            <a:avLst>
              <a:gd name="adj" fmla="val 12632"/>
            </a:avLst>
          </a:prstGeom>
          <a:solidFill>
            <a:srgbClr val="1A4FD6"/>
          </a:solidFill>
          <a:ln/>
        </p:spPr>
      </p:sp>
      <p:sp>
        <p:nvSpPr>
          <p:cNvPr id="21" name="Text 19"/>
          <p:cNvSpPr txBox="1"/>
          <p:nvPr/>
        </p:nvSpPr>
        <p:spPr>
          <a:xfrm>
            <a:off x="4007815" y="4709160"/>
            <a:ext cx="7406640" cy="256032"/>
          </a:xfrm>
          <a:prstGeom prst="rect">
            <a:avLst/>
          </a:prstGeom>
          <a:noFill/>
          <a:ln/>
        </p:spPr>
        <p:txBody>
          <a:bodyPr wrap="square" lIns="0" tIns="0" rIns="0" bIns="0" rtlCol="0" anchor="ctr"/>
          <a:lstStyle/>
          <a:p>
            <a:pPr indent="0" marL="0">
              <a:buNone/>
            </a:pPr>
            <a:r>
              <a:rPr lang="en-US" sz="1050" b="1" dirty="0">
                <a:solidFill>
                  <a:srgbClr val="BFD0F7"/>
                </a:solidFill>
                <a:latin typeface="Calibri" pitchFamily="34" charset="0"/>
                <a:ea typeface="Calibri" pitchFamily="34" charset="-122"/>
                <a:cs typeface="Calibri" pitchFamily="34" charset="-120"/>
              </a:rPr>
              <a:t>AI</a:t>
            </a:r>
            <a:endParaRPr lang="en-US" sz="1050" dirty="0"/>
          </a:p>
        </p:txBody>
      </p:sp>
      <p:sp>
        <p:nvSpPr>
          <p:cNvPr id="22" name="Text 20"/>
          <p:cNvSpPr txBox="1"/>
          <p:nvPr/>
        </p:nvSpPr>
        <p:spPr>
          <a:xfrm>
            <a:off x="4007815" y="4946904"/>
            <a:ext cx="7406640" cy="502920"/>
          </a:xfrm>
          <a:prstGeom prst="rect">
            <a:avLst/>
          </a:prstGeom>
          <a:noFill/>
          <a:ln/>
        </p:spPr>
        <p:txBody>
          <a:bodyPr wrap="square" lIns="0" tIns="0" rIns="0" bIns="0" rtlCol="0" anchor="t"/>
          <a:lstStyle/>
          <a:p>
            <a:pPr indent="0" marL="0">
              <a:lnSpc>
                <a:spcPct val="110000"/>
              </a:lnSpc>
              <a:buNone/>
            </a:pPr>
            <a:r>
              <a:rPr lang="en-US" sz="1350" dirty="0">
                <a:solidFill>
                  <a:srgbClr val="FFFFFF"/>
                </a:solidFill>
                <a:latin typeface="Calibri" pitchFamily="34" charset="0"/>
                <a:ea typeface="Calibri" pitchFamily="34" charset="-122"/>
                <a:cs typeface="Calibri" pitchFamily="34" charset="-120"/>
              </a:rPr>
              <a:t>“Here are the top five — with the reasons behind each one.”</a:t>
            </a:r>
            <a:endParaRPr lang="en-US" sz="1350" dirty="0"/>
          </a:p>
        </p:txBody>
      </p:sp>
      <p:sp>
        <p:nvSpPr>
          <p:cNvPr id="23" name="Text 21"/>
          <p:cNvSpPr txBox="1"/>
          <p:nvPr/>
        </p:nvSpPr>
        <p:spPr>
          <a:xfrm>
            <a:off x="548640" y="5806440"/>
            <a:ext cx="11094415" cy="457200"/>
          </a:xfrm>
          <a:prstGeom prst="rect">
            <a:avLst/>
          </a:prstGeom>
          <a:noFill/>
          <a:ln/>
        </p:spPr>
        <p:txBody>
          <a:bodyPr wrap="square" lIns="0" tIns="0" rIns="0" bIns="0" rtlCol="0" anchor="ctr"/>
          <a:lstStyle/>
          <a:p>
            <a:pPr indent="0" marL="0">
              <a:buNone/>
            </a:pPr>
            <a:r>
              <a:rPr lang="en-US" sz="1250" i="1" dirty="0">
                <a:solidFill>
                  <a:srgbClr val="9B988E"/>
                </a:solidFill>
                <a:latin typeface="Calibri" pitchFamily="34" charset="0"/>
                <a:ea typeface="Calibri" pitchFamily="34" charset="-122"/>
                <a:cs typeface="Calibri" pitchFamily="34" charset="-120"/>
              </a:rPr>
              <a:t>Not a futuristic control room. An achievable, plain-language conversation with your own company's data.</a:t>
            </a:r>
            <a:endParaRPr lang="en-US" sz="1250" dirty="0"/>
          </a:p>
        </p:txBody>
      </p:sp>
      <p:sp>
        <p:nvSpPr>
          <p:cNvPr id="24" name="Text 22"/>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8A8880"/>
                </a:solidFill>
                <a:latin typeface="Calibri" pitchFamily="34" charset="0"/>
                <a:ea typeface="Calibri" pitchFamily="34" charset="-122"/>
                <a:cs typeface="Calibri" pitchFamily="34" charset="-120"/>
              </a:rPr>
              <a:t>SICBMA · Coimbatore  |  CorruFlow</a:t>
            </a:r>
            <a:endParaRPr lang="en-US" sz="900" dirty="0"/>
          </a:p>
        </p:txBody>
      </p:sp>
      <p:sp>
        <p:nvSpPr>
          <p:cNvPr id="26" name="Text 23"/>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6A675F"/>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THE PART THAT ACTUALLY CHANGES THE BUSINESS</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000" b="1" dirty="0">
                <a:solidFill>
                  <a:srgbClr val="1A1917"/>
                </a:solidFill>
                <a:latin typeface="Cambria" pitchFamily="34" charset="0"/>
                <a:ea typeface="Cambria" pitchFamily="34" charset="-122"/>
                <a:cs typeface="Cambria" pitchFamily="34" charset="-120"/>
              </a:rPr>
              <a:t>The Big Change: AI Connects Departments</a:t>
            </a:r>
            <a:endParaRPr lang="en-US" sz="3000" dirty="0"/>
          </a:p>
        </p:txBody>
      </p:sp>
      <p:sp>
        <p:nvSpPr>
          <p:cNvPr id="4" name="Shape 2"/>
          <p:cNvSpPr/>
          <p:nvPr/>
        </p:nvSpPr>
        <p:spPr>
          <a:xfrm>
            <a:off x="548640" y="1965960"/>
            <a:ext cx="1118921" cy="914400"/>
          </a:xfrm>
          <a:prstGeom prst="roundRect">
            <a:avLst>
              <a:gd name="adj" fmla="val 8000"/>
            </a:avLst>
          </a:prstGeom>
          <a:solidFill>
            <a:srgbClr val="EEF2FD"/>
          </a:solidFill>
          <a:ln w="12700">
            <a:solidFill>
              <a:srgbClr val="1A4FD6"/>
            </a:solidFill>
            <a:prstDash val="solid"/>
          </a:ln>
        </p:spPr>
      </p:sp>
      <p:sp>
        <p:nvSpPr>
          <p:cNvPr id="5" name="Text 3"/>
          <p:cNvSpPr txBox="1"/>
          <p:nvPr/>
        </p:nvSpPr>
        <p:spPr>
          <a:xfrm>
            <a:off x="603504" y="1965960"/>
            <a:ext cx="1009193" cy="914400"/>
          </a:xfrm>
          <a:prstGeom prst="rect">
            <a:avLst/>
          </a:prstGeom>
          <a:noFill/>
          <a:ln/>
        </p:spPr>
        <p:txBody>
          <a:bodyPr wrap="square" lIns="0" tIns="0" rIns="0" bIns="0" rtlCol="0" anchor="ctr"/>
          <a:lstStyle/>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AI</a:t>
            </a:r>
            <a:endParaRPr lang="en-US" sz="1050" dirty="0"/>
          </a:p>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Sales</a:t>
            </a:r>
            <a:endParaRPr lang="en-US" sz="1050" dirty="0"/>
          </a:p>
        </p:txBody>
      </p:sp>
      <p:sp>
        <p:nvSpPr>
          <p:cNvPr id="6" name="Shape 4"/>
          <p:cNvSpPr/>
          <p:nvPr/>
        </p:nvSpPr>
        <p:spPr>
          <a:xfrm>
            <a:off x="1676705" y="2382012"/>
            <a:ext cx="109728" cy="82296"/>
          </a:xfrm>
          <a:prstGeom prst="rightArrow">
            <a:avLst/>
          </a:prstGeom>
          <a:solidFill>
            <a:srgbClr val="9B988E"/>
          </a:solidFill>
          <a:ln/>
        </p:spPr>
      </p:sp>
      <p:sp>
        <p:nvSpPr>
          <p:cNvPr id="7" name="Shape 5"/>
          <p:cNvSpPr/>
          <p:nvPr/>
        </p:nvSpPr>
        <p:spPr>
          <a:xfrm>
            <a:off x="1795577" y="1965960"/>
            <a:ext cx="1118921" cy="914400"/>
          </a:xfrm>
          <a:prstGeom prst="roundRect">
            <a:avLst>
              <a:gd name="adj" fmla="val 8000"/>
            </a:avLst>
          </a:prstGeom>
          <a:solidFill>
            <a:srgbClr val="EEF2FD"/>
          </a:solidFill>
          <a:ln w="12700">
            <a:solidFill>
              <a:srgbClr val="1A4FD6"/>
            </a:solidFill>
            <a:prstDash val="solid"/>
          </a:ln>
        </p:spPr>
      </p:sp>
      <p:sp>
        <p:nvSpPr>
          <p:cNvPr id="8" name="Text 6"/>
          <p:cNvSpPr txBox="1"/>
          <p:nvPr/>
        </p:nvSpPr>
        <p:spPr>
          <a:xfrm>
            <a:off x="1850441" y="1965960"/>
            <a:ext cx="1009193" cy="914400"/>
          </a:xfrm>
          <a:prstGeom prst="rect">
            <a:avLst/>
          </a:prstGeom>
          <a:noFill/>
          <a:ln/>
        </p:spPr>
        <p:txBody>
          <a:bodyPr wrap="square" lIns="0" tIns="0" rIns="0" bIns="0" rtlCol="0" anchor="ctr"/>
          <a:lstStyle/>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AI</a:t>
            </a:r>
            <a:endParaRPr lang="en-US" sz="1050" dirty="0"/>
          </a:p>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Estimation</a:t>
            </a:r>
            <a:endParaRPr lang="en-US" sz="1050" dirty="0"/>
          </a:p>
        </p:txBody>
      </p:sp>
      <p:sp>
        <p:nvSpPr>
          <p:cNvPr id="9" name="Shape 7"/>
          <p:cNvSpPr/>
          <p:nvPr/>
        </p:nvSpPr>
        <p:spPr>
          <a:xfrm>
            <a:off x="2923642" y="2382012"/>
            <a:ext cx="109728" cy="82296"/>
          </a:xfrm>
          <a:prstGeom prst="rightArrow">
            <a:avLst/>
          </a:prstGeom>
          <a:solidFill>
            <a:srgbClr val="9B988E"/>
          </a:solidFill>
          <a:ln/>
        </p:spPr>
      </p:sp>
      <p:sp>
        <p:nvSpPr>
          <p:cNvPr id="10" name="Shape 8"/>
          <p:cNvSpPr/>
          <p:nvPr/>
        </p:nvSpPr>
        <p:spPr>
          <a:xfrm>
            <a:off x="3042514" y="1965960"/>
            <a:ext cx="1118921" cy="914400"/>
          </a:xfrm>
          <a:prstGeom prst="roundRect">
            <a:avLst>
              <a:gd name="adj" fmla="val 8000"/>
            </a:avLst>
          </a:prstGeom>
          <a:solidFill>
            <a:srgbClr val="EEF2FD"/>
          </a:solidFill>
          <a:ln w="12700">
            <a:solidFill>
              <a:srgbClr val="1A4FD6"/>
            </a:solidFill>
            <a:prstDash val="solid"/>
          </a:ln>
        </p:spPr>
      </p:sp>
      <p:sp>
        <p:nvSpPr>
          <p:cNvPr id="11" name="Text 9"/>
          <p:cNvSpPr txBox="1"/>
          <p:nvPr/>
        </p:nvSpPr>
        <p:spPr>
          <a:xfrm>
            <a:off x="3097378" y="1965960"/>
            <a:ext cx="1009193" cy="914400"/>
          </a:xfrm>
          <a:prstGeom prst="rect">
            <a:avLst/>
          </a:prstGeom>
          <a:noFill/>
          <a:ln/>
        </p:spPr>
        <p:txBody>
          <a:bodyPr wrap="square" lIns="0" tIns="0" rIns="0" bIns="0" rtlCol="0" anchor="ctr"/>
          <a:lstStyle/>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AI</a:t>
            </a:r>
            <a:endParaRPr lang="en-US" sz="1050" dirty="0"/>
          </a:p>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Engineering</a:t>
            </a:r>
            <a:endParaRPr lang="en-US" sz="1050" dirty="0"/>
          </a:p>
        </p:txBody>
      </p:sp>
      <p:sp>
        <p:nvSpPr>
          <p:cNvPr id="12" name="Shape 10"/>
          <p:cNvSpPr/>
          <p:nvPr/>
        </p:nvSpPr>
        <p:spPr>
          <a:xfrm>
            <a:off x="4170578" y="2382012"/>
            <a:ext cx="109728" cy="82296"/>
          </a:xfrm>
          <a:prstGeom prst="rightArrow">
            <a:avLst/>
          </a:prstGeom>
          <a:solidFill>
            <a:srgbClr val="9B988E"/>
          </a:solidFill>
          <a:ln/>
        </p:spPr>
      </p:sp>
      <p:sp>
        <p:nvSpPr>
          <p:cNvPr id="13" name="Shape 11"/>
          <p:cNvSpPr/>
          <p:nvPr/>
        </p:nvSpPr>
        <p:spPr>
          <a:xfrm>
            <a:off x="4289450" y="1965960"/>
            <a:ext cx="1118921" cy="914400"/>
          </a:xfrm>
          <a:prstGeom prst="roundRect">
            <a:avLst>
              <a:gd name="adj" fmla="val 8000"/>
            </a:avLst>
          </a:prstGeom>
          <a:solidFill>
            <a:srgbClr val="EEF2FD"/>
          </a:solidFill>
          <a:ln w="12700">
            <a:solidFill>
              <a:srgbClr val="1A4FD6"/>
            </a:solidFill>
            <a:prstDash val="solid"/>
          </a:ln>
        </p:spPr>
      </p:sp>
      <p:sp>
        <p:nvSpPr>
          <p:cNvPr id="14" name="Text 12"/>
          <p:cNvSpPr txBox="1"/>
          <p:nvPr/>
        </p:nvSpPr>
        <p:spPr>
          <a:xfrm>
            <a:off x="4344314" y="1965960"/>
            <a:ext cx="1009193" cy="914400"/>
          </a:xfrm>
          <a:prstGeom prst="rect">
            <a:avLst/>
          </a:prstGeom>
          <a:noFill/>
          <a:ln/>
        </p:spPr>
        <p:txBody>
          <a:bodyPr wrap="square" lIns="0" tIns="0" rIns="0" bIns="0" rtlCol="0" anchor="ctr"/>
          <a:lstStyle/>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AI</a:t>
            </a:r>
            <a:endParaRPr lang="en-US" sz="1050" dirty="0"/>
          </a:p>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Purchase</a:t>
            </a:r>
            <a:endParaRPr lang="en-US" sz="1050" dirty="0"/>
          </a:p>
        </p:txBody>
      </p:sp>
      <p:sp>
        <p:nvSpPr>
          <p:cNvPr id="15" name="Shape 13"/>
          <p:cNvSpPr/>
          <p:nvPr/>
        </p:nvSpPr>
        <p:spPr>
          <a:xfrm>
            <a:off x="5417515" y="2382012"/>
            <a:ext cx="109728" cy="82296"/>
          </a:xfrm>
          <a:prstGeom prst="rightArrow">
            <a:avLst/>
          </a:prstGeom>
          <a:solidFill>
            <a:srgbClr val="9B988E"/>
          </a:solidFill>
          <a:ln/>
        </p:spPr>
      </p:sp>
      <p:sp>
        <p:nvSpPr>
          <p:cNvPr id="16" name="Shape 14"/>
          <p:cNvSpPr/>
          <p:nvPr/>
        </p:nvSpPr>
        <p:spPr>
          <a:xfrm>
            <a:off x="5536387" y="1965960"/>
            <a:ext cx="1118921" cy="914400"/>
          </a:xfrm>
          <a:prstGeom prst="roundRect">
            <a:avLst>
              <a:gd name="adj" fmla="val 8000"/>
            </a:avLst>
          </a:prstGeom>
          <a:solidFill>
            <a:srgbClr val="EEF2FD"/>
          </a:solidFill>
          <a:ln w="12700">
            <a:solidFill>
              <a:srgbClr val="1A4FD6"/>
            </a:solidFill>
            <a:prstDash val="solid"/>
          </a:ln>
        </p:spPr>
      </p:sp>
      <p:sp>
        <p:nvSpPr>
          <p:cNvPr id="17" name="Text 15"/>
          <p:cNvSpPr txBox="1"/>
          <p:nvPr/>
        </p:nvSpPr>
        <p:spPr>
          <a:xfrm>
            <a:off x="5591251" y="1965960"/>
            <a:ext cx="1009193" cy="914400"/>
          </a:xfrm>
          <a:prstGeom prst="rect">
            <a:avLst/>
          </a:prstGeom>
          <a:noFill/>
          <a:ln/>
        </p:spPr>
        <p:txBody>
          <a:bodyPr wrap="square" lIns="0" tIns="0" rIns="0" bIns="0" rtlCol="0" anchor="ctr"/>
          <a:lstStyle/>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AI</a:t>
            </a:r>
            <a:endParaRPr lang="en-US" sz="1050" dirty="0"/>
          </a:p>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Inventory</a:t>
            </a:r>
            <a:endParaRPr lang="en-US" sz="1050" dirty="0"/>
          </a:p>
        </p:txBody>
      </p:sp>
      <p:sp>
        <p:nvSpPr>
          <p:cNvPr id="18" name="Shape 16"/>
          <p:cNvSpPr/>
          <p:nvPr/>
        </p:nvSpPr>
        <p:spPr>
          <a:xfrm>
            <a:off x="6664452" y="2382012"/>
            <a:ext cx="109728" cy="82296"/>
          </a:xfrm>
          <a:prstGeom prst="rightArrow">
            <a:avLst/>
          </a:prstGeom>
          <a:solidFill>
            <a:srgbClr val="9B988E"/>
          </a:solidFill>
          <a:ln/>
        </p:spPr>
      </p:sp>
      <p:sp>
        <p:nvSpPr>
          <p:cNvPr id="19" name="Shape 17"/>
          <p:cNvSpPr/>
          <p:nvPr/>
        </p:nvSpPr>
        <p:spPr>
          <a:xfrm>
            <a:off x="6783324" y="1965960"/>
            <a:ext cx="1118921" cy="914400"/>
          </a:xfrm>
          <a:prstGeom prst="roundRect">
            <a:avLst>
              <a:gd name="adj" fmla="val 8000"/>
            </a:avLst>
          </a:prstGeom>
          <a:solidFill>
            <a:srgbClr val="EEF2FD"/>
          </a:solidFill>
          <a:ln w="12700">
            <a:solidFill>
              <a:srgbClr val="1A4FD6"/>
            </a:solidFill>
            <a:prstDash val="solid"/>
          </a:ln>
        </p:spPr>
      </p:sp>
      <p:sp>
        <p:nvSpPr>
          <p:cNvPr id="20" name="Text 18"/>
          <p:cNvSpPr txBox="1"/>
          <p:nvPr/>
        </p:nvSpPr>
        <p:spPr>
          <a:xfrm>
            <a:off x="6838188" y="1965960"/>
            <a:ext cx="1009193" cy="914400"/>
          </a:xfrm>
          <a:prstGeom prst="rect">
            <a:avLst/>
          </a:prstGeom>
          <a:noFill/>
          <a:ln/>
        </p:spPr>
        <p:txBody>
          <a:bodyPr wrap="square" lIns="0" tIns="0" rIns="0" bIns="0" rtlCol="0" anchor="ctr"/>
          <a:lstStyle/>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AI</a:t>
            </a:r>
            <a:endParaRPr lang="en-US" sz="1050" dirty="0"/>
          </a:p>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Production</a:t>
            </a:r>
            <a:endParaRPr lang="en-US" sz="1050" dirty="0"/>
          </a:p>
        </p:txBody>
      </p:sp>
      <p:sp>
        <p:nvSpPr>
          <p:cNvPr id="21" name="Shape 19"/>
          <p:cNvSpPr/>
          <p:nvPr/>
        </p:nvSpPr>
        <p:spPr>
          <a:xfrm>
            <a:off x="7911389" y="2382012"/>
            <a:ext cx="109728" cy="82296"/>
          </a:xfrm>
          <a:prstGeom prst="rightArrow">
            <a:avLst/>
          </a:prstGeom>
          <a:solidFill>
            <a:srgbClr val="9B988E"/>
          </a:solidFill>
          <a:ln/>
        </p:spPr>
      </p:sp>
      <p:sp>
        <p:nvSpPr>
          <p:cNvPr id="22" name="Shape 20"/>
          <p:cNvSpPr/>
          <p:nvPr/>
        </p:nvSpPr>
        <p:spPr>
          <a:xfrm>
            <a:off x="8030261" y="1965960"/>
            <a:ext cx="1118921" cy="914400"/>
          </a:xfrm>
          <a:prstGeom prst="roundRect">
            <a:avLst>
              <a:gd name="adj" fmla="val 8000"/>
            </a:avLst>
          </a:prstGeom>
          <a:solidFill>
            <a:srgbClr val="EEF2FD"/>
          </a:solidFill>
          <a:ln w="12700">
            <a:solidFill>
              <a:srgbClr val="1A4FD6"/>
            </a:solidFill>
            <a:prstDash val="solid"/>
          </a:ln>
        </p:spPr>
      </p:sp>
      <p:sp>
        <p:nvSpPr>
          <p:cNvPr id="23" name="Text 21"/>
          <p:cNvSpPr txBox="1"/>
          <p:nvPr/>
        </p:nvSpPr>
        <p:spPr>
          <a:xfrm>
            <a:off x="8085125" y="1965960"/>
            <a:ext cx="1009193" cy="914400"/>
          </a:xfrm>
          <a:prstGeom prst="rect">
            <a:avLst/>
          </a:prstGeom>
          <a:noFill/>
          <a:ln/>
        </p:spPr>
        <p:txBody>
          <a:bodyPr wrap="square" lIns="0" tIns="0" rIns="0" bIns="0" rtlCol="0" anchor="ctr"/>
          <a:lstStyle/>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AI</a:t>
            </a:r>
            <a:endParaRPr lang="en-US" sz="1050" dirty="0"/>
          </a:p>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Quality</a:t>
            </a:r>
            <a:endParaRPr lang="en-US" sz="1050" dirty="0"/>
          </a:p>
        </p:txBody>
      </p:sp>
      <p:sp>
        <p:nvSpPr>
          <p:cNvPr id="24" name="Shape 22"/>
          <p:cNvSpPr/>
          <p:nvPr/>
        </p:nvSpPr>
        <p:spPr>
          <a:xfrm>
            <a:off x="9158326" y="2382012"/>
            <a:ext cx="109728" cy="82296"/>
          </a:xfrm>
          <a:prstGeom prst="rightArrow">
            <a:avLst/>
          </a:prstGeom>
          <a:solidFill>
            <a:srgbClr val="9B988E"/>
          </a:solidFill>
          <a:ln/>
        </p:spPr>
      </p:sp>
      <p:sp>
        <p:nvSpPr>
          <p:cNvPr id="25" name="Shape 23"/>
          <p:cNvSpPr/>
          <p:nvPr/>
        </p:nvSpPr>
        <p:spPr>
          <a:xfrm>
            <a:off x="9277198" y="1965960"/>
            <a:ext cx="1118921" cy="914400"/>
          </a:xfrm>
          <a:prstGeom prst="roundRect">
            <a:avLst>
              <a:gd name="adj" fmla="val 8000"/>
            </a:avLst>
          </a:prstGeom>
          <a:solidFill>
            <a:srgbClr val="EEF2FD"/>
          </a:solidFill>
          <a:ln w="12700">
            <a:solidFill>
              <a:srgbClr val="1A4FD6"/>
            </a:solidFill>
            <a:prstDash val="solid"/>
          </a:ln>
        </p:spPr>
      </p:sp>
      <p:sp>
        <p:nvSpPr>
          <p:cNvPr id="26" name="Text 24"/>
          <p:cNvSpPr txBox="1"/>
          <p:nvPr/>
        </p:nvSpPr>
        <p:spPr>
          <a:xfrm>
            <a:off x="9332062" y="1965960"/>
            <a:ext cx="1009193" cy="914400"/>
          </a:xfrm>
          <a:prstGeom prst="rect">
            <a:avLst/>
          </a:prstGeom>
          <a:noFill/>
          <a:ln/>
        </p:spPr>
        <p:txBody>
          <a:bodyPr wrap="square" lIns="0" tIns="0" rIns="0" bIns="0" rtlCol="0" anchor="ctr"/>
          <a:lstStyle/>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AI</a:t>
            </a:r>
            <a:endParaRPr lang="en-US" sz="1050" dirty="0"/>
          </a:p>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Dispatch</a:t>
            </a:r>
            <a:endParaRPr lang="en-US" sz="1050" dirty="0"/>
          </a:p>
        </p:txBody>
      </p:sp>
      <p:sp>
        <p:nvSpPr>
          <p:cNvPr id="27" name="Shape 25"/>
          <p:cNvSpPr/>
          <p:nvPr/>
        </p:nvSpPr>
        <p:spPr>
          <a:xfrm>
            <a:off x="10405262" y="2382012"/>
            <a:ext cx="109728" cy="82296"/>
          </a:xfrm>
          <a:prstGeom prst="rightArrow">
            <a:avLst/>
          </a:prstGeom>
          <a:solidFill>
            <a:srgbClr val="9B988E"/>
          </a:solidFill>
          <a:ln/>
        </p:spPr>
      </p:sp>
      <p:sp>
        <p:nvSpPr>
          <p:cNvPr id="28" name="Shape 26"/>
          <p:cNvSpPr/>
          <p:nvPr/>
        </p:nvSpPr>
        <p:spPr>
          <a:xfrm>
            <a:off x="10524134" y="1965960"/>
            <a:ext cx="1118921" cy="914400"/>
          </a:xfrm>
          <a:prstGeom prst="roundRect">
            <a:avLst>
              <a:gd name="adj" fmla="val 8000"/>
            </a:avLst>
          </a:prstGeom>
          <a:solidFill>
            <a:srgbClr val="EEF2FD"/>
          </a:solidFill>
          <a:ln w="12700">
            <a:solidFill>
              <a:srgbClr val="1A4FD6"/>
            </a:solidFill>
            <a:prstDash val="solid"/>
          </a:ln>
        </p:spPr>
      </p:sp>
      <p:sp>
        <p:nvSpPr>
          <p:cNvPr id="29" name="Text 27"/>
          <p:cNvSpPr txBox="1"/>
          <p:nvPr/>
        </p:nvSpPr>
        <p:spPr>
          <a:xfrm>
            <a:off x="10578998" y="1965960"/>
            <a:ext cx="1009193" cy="914400"/>
          </a:xfrm>
          <a:prstGeom prst="rect">
            <a:avLst/>
          </a:prstGeom>
          <a:noFill/>
          <a:ln/>
        </p:spPr>
        <p:txBody>
          <a:bodyPr wrap="square" lIns="0" tIns="0" rIns="0" bIns="0" rtlCol="0" anchor="ctr"/>
          <a:lstStyle/>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AI</a:t>
            </a:r>
            <a:endParaRPr lang="en-US" sz="1050" dirty="0"/>
          </a:p>
          <a:p>
            <a:pPr algn="ctr" indent="0" marL="0">
              <a:lnSpc>
                <a:spcPct val="98000"/>
              </a:lnSpc>
              <a:buNone/>
            </a:pPr>
            <a:r>
              <a:rPr lang="en-US" sz="1050" b="1" dirty="0">
                <a:solidFill>
                  <a:srgbClr val="1A1917"/>
                </a:solidFill>
                <a:latin typeface="Calibri" pitchFamily="34" charset="0"/>
                <a:ea typeface="Calibri" pitchFamily="34" charset="-122"/>
                <a:cs typeface="Calibri" pitchFamily="34" charset="-120"/>
              </a:rPr>
              <a:t>Accounts</a:t>
            </a:r>
            <a:endParaRPr lang="en-US" sz="1050" dirty="0"/>
          </a:p>
        </p:txBody>
      </p:sp>
      <p:sp>
        <p:nvSpPr>
          <p:cNvPr id="30" name="Shape 28"/>
          <p:cNvSpPr/>
          <p:nvPr/>
        </p:nvSpPr>
        <p:spPr>
          <a:xfrm>
            <a:off x="548640" y="3383280"/>
            <a:ext cx="11094415" cy="1371600"/>
          </a:xfrm>
          <a:prstGeom prst="roundRect">
            <a:avLst>
              <a:gd name="adj" fmla="val 6667"/>
            </a:avLst>
          </a:prstGeom>
          <a:solidFill>
            <a:srgbClr val="1A1917"/>
          </a:solidFill>
          <a:ln/>
        </p:spPr>
      </p:sp>
      <p:sp>
        <p:nvSpPr>
          <p:cNvPr id="31" name="Text 29"/>
          <p:cNvSpPr txBox="1"/>
          <p:nvPr/>
        </p:nvSpPr>
        <p:spPr>
          <a:xfrm>
            <a:off x="868680" y="3611880"/>
            <a:ext cx="10454335" cy="960120"/>
          </a:xfrm>
          <a:prstGeom prst="rect">
            <a:avLst/>
          </a:prstGeom>
          <a:noFill/>
          <a:ln/>
        </p:spPr>
        <p:txBody>
          <a:bodyPr wrap="square" lIns="0" tIns="0" rIns="0" bIns="0" rtlCol="0" anchor="ctr"/>
          <a:lstStyle/>
          <a:p>
            <a:pPr indent="0" marL="0">
              <a:lnSpc>
                <a:spcPct val="125000"/>
              </a:lnSpc>
              <a:buNone/>
            </a:pPr>
            <a:r>
              <a:rPr lang="en-US" sz="1900" b="1" i="1" dirty="0">
                <a:solidFill>
                  <a:srgbClr val="FFFFFF"/>
                </a:solidFill>
                <a:latin typeface="Cambria" pitchFamily="34" charset="0"/>
                <a:ea typeface="Cambria" pitchFamily="34" charset="-122"/>
                <a:cs typeface="Cambria" pitchFamily="34" charset="-120"/>
              </a:rPr>
              <a:t>The output of one AI employee becomes the input to the next.</a:t>
            </a:r>
            <a:endParaRPr lang="en-US" sz="1900" dirty="0"/>
          </a:p>
          <a:p>
            <a:pPr indent="0" marL="0">
              <a:lnSpc>
                <a:spcPct val="125000"/>
              </a:lnSpc>
              <a:buNone/>
            </a:pPr>
            <a:r>
              <a:rPr lang="en-US" sz="1900" b="1" i="1" dirty="0">
                <a:solidFill>
                  <a:srgbClr val="FFFFFF"/>
                </a:solidFill>
                <a:latin typeface="Cambria" pitchFamily="34" charset="0"/>
                <a:ea typeface="Cambria" pitchFamily="34" charset="-122"/>
                <a:cs typeface="Cambria" pitchFamily="34" charset="-120"/>
              </a:rPr>
              <a:t>That hand-off — not any single department — is where the real value comes from.</a:t>
            </a:r>
            <a:endParaRPr lang="en-US" sz="1900" dirty="0"/>
          </a:p>
        </p:txBody>
      </p:sp>
      <p:sp>
        <p:nvSpPr>
          <p:cNvPr id="32" name="Text 30"/>
          <p:cNvSpPr txBox="1"/>
          <p:nvPr/>
        </p:nvSpPr>
        <p:spPr>
          <a:xfrm>
            <a:off x="548640" y="5029200"/>
            <a:ext cx="11094415" cy="548640"/>
          </a:xfrm>
          <a:prstGeom prst="rect">
            <a:avLst/>
          </a:prstGeom>
          <a:noFill/>
          <a:ln/>
        </p:spPr>
        <p:txBody>
          <a:bodyPr wrap="square" lIns="0" tIns="0" rIns="0" bIns="0" rtlCol="0" anchor="ctr"/>
          <a:lstStyle/>
          <a:p>
            <a:pPr indent="0" marL="0">
              <a:buNone/>
            </a:pPr>
            <a:r>
              <a:rPr lang="en-US" sz="1400" dirty="0">
                <a:solidFill>
                  <a:srgbClr val="6B6860"/>
                </a:solidFill>
                <a:latin typeface="Calibri" pitchFamily="34" charset="0"/>
                <a:ea typeface="Calibri" pitchFamily="34" charset="-122"/>
                <a:cs typeface="Calibri" pitchFamily="34" charset="-120"/>
              </a:rPr>
              <a:t>Twelve isolated AI tools, each doing its own thing, is not the goal. One continuous flow of information across the company is.</a:t>
            </a:r>
            <a:endParaRPr lang="en-US" sz="1400" dirty="0"/>
          </a:p>
        </p:txBody>
      </p:sp>
      <p:sp>
        <p:nvSpPr>
          <p:cNvPr id="33" name="Text 31"/>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35" name="Text 32"/>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WHAT IT TAKES TO MAKE THIS REAL</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200" b="1" dirty="0">
                <a:solidFill>
                  <a:srgbClr val="1A1917"/>
                </a:solidFill>
                <a:latin typeface="Cambria" pitchFamily="34" charset="0"/>
                <a:ea typeface="Cambria" pitchFamily="34" charset="-122"/>
                <a:cs typeface="Cambria" pitchFamily="34" charset="-120"/>
              </a:rPr>
              <a:t>The “Digital Employee” Model</a:t>
            </a:r>
            <a:endParaRPr lang="en-US" sz="3200" dirty="0"/>
          </a:p>
        </p:txBody>
      </p:sp>
      <p:sp>
        <p:nvSpPr>
          <p:cNvPr id="4" name="Shape 2"/>
          <p:cNvSpPr/>
          <p:nvPr/>
        </p:nvSpPr>
        <p:spPr>
          <a:xfrm>
            <a:off x="548640" y="1819656"/>
            <a:ext cx="402336" cy="402336"/>
          </a:xfrm>
          <a:prstGeom prst="ellipse">
            <a:avLst/>
          </a:prstGeom>
          <a:solidFill>
            <a:srgbClr val="8B6F47"/>
          </a:solidFill>
          <a:ln/>
        </p:spPr>
      </p:sp>
      <p:sp>
        <p:nvSpPr>
          <p:cNvPr id="5" name="Text 3"/>
          <p:cNvSpPr txBox="1"/>
          <p:nvPr/>
        </p:nvSpPr>
        <p:spPr>
          <a:xfrm>
            <a:off x="548640" y="1819656"/>
            <a:ext cx="402336" cy="402336"/>
          </a:xfrm>
          <a:prstGeom prst="rect">
            <a:avLst/>
          </a:prstGeom>
          <a:noFill/>
          <a:ln/>
        </p:spPr>
        <p:txBody>
          <a:bodyPr wrap="square" lIns="0" tIns="0" rIns="0" bIns="0" rtlCol="0" anchor="ctr"/>
          <a:lstStyle/>
          <a:p>
            <a:pPr algn="ctr" indent="0" marL="0">
              <a:buNone/>
            </a:pPr>
            <a:r>
              <a:rPr lang="en-US" sz="1144" b="1" dirty="0">
                <a:solidFill>
                  <a:srgbClr val="FFFFFF"/>
                </a:solidFill>
                <a:latin typeface="Cambria" pitchFamily="34" charset="0"/>
                <a:ea typeface="Cambria" pitchFamily="34" charset="-122"/>
                <a:cs typeface="Cambria" pitchFamily="34" charset="-120"/>
              </a:rPr>
              <a:t>1</a:t>
            </a:r>
            <a:endParaRPr lang="en-US" sz="1144" dirty="0"/>
          </a:p>
        </p:txBody>
      </p:sp>
      <p:sp>
        <p:nvSpPr>
          <p:cNvPr id="6" name="Shape 4"/>
          <p:cNvSpPr/>
          <p:nvPr/>
        </p:nvSpPr>
        <p:spPr>
          <a:xfrm>
            <a:off x="1097280" y="1737360"/>
            <a:ext cx="4815688" cy="566928"/>
          </a:xfrm>
          <a:prstGeom prst="roundRect">
            <a:avLst>
              <a:gd name="adj" fmla="val 12903"/>
            </a:avLst>
          </a:prstGeom>
          <a:solidFill>
            <a:srgbClr val="F2F2EF"/>
          </a:solidFill>
          <a:ln w="12700">
            <a:solidFill>
              <a:srgbClr val="E2E0D8"/>
            </a:solidFill>
            <a:prstDash val="solid"/>
          </a:ln>
        </p:spPr>
      </p:sp>
      <p:sp>
        <p:nvSpPr>
          <p:cNvPr id="7" name="Text 5"/>
          <p:cNvSpPr txBox="1"/>
          <p:nvPr/>
        </p:nvSpPr>
        <p:spPr>
          <a:xfrm>
            <a:off x="1261872" y="1737360"/>
            <a:ext cx="4495648" cy="566928"/>
          </a:xfrm>
          <a:prstGeom prst="rect">
            <a:avLst/>
          </a:prstGeom>
          <a:noFill/>
          <a:ln/>
        </p:spPr>
        <p:txBody>
          <a:bodyPr wrap="square" lIns="0" tIns="0" rIns="0" bIns="0" rtlCol="0" anchor="ctr"/>
          <a:lstStyle/>
          <a:p>
            <a:pPr algn="l" indent="0" marL="0">
              <a:buNone/>
            </a:pPr>
            <a:r>
              <a:rPr lang="en-US" sz="1450" b="1" dirty="0">
                <a:solidFill>
                  <a:srgbClr val="1A1917"/>
                </a:solidFill>
                <a:latin typeface="Calibri" pitchFamily="34" charset="0"/>
                <a:ea typeface="Calibri" pitchFamily="34" charset="-122"/>
                <a:cs typeface="Calibri" pitchFamily="34" charset="-120"/>
              </a:rPr>
              <a:t>Company knowledge</a:t>
            </a:r>
            <a:endParaRPr lang="en-US" sz="1450" dirty="0"/>
          </a:p>
        </p:txBody>
      </p:sp>
      <p:sp>
        <p:nvSpPr>
          <p:cNvPr id="8" name="Shape 6"/>
          <p:cNvSpPr/>
          <p:nvPr/>
        </p:nvSpPr>
        <p:spPr>
          <a:xfrm>
            <a:off x="6278728" y="1819656"/>
            <a:ext cx="402336" cy="402336"/>
          </a:xfrm>
          <a:prstGeom prst="ellipse">
            <a:avLst/>
          </a:prstGeom>
          <a:solidFill>
            <a:srgbClr val="8B6F47"/>
          </a:solidFill>
          <a:ln/>
        </p:spPr>
      </p:sp>
      <p:sp>
        <p:nvSpPr>
          <p:cNvPr id="9" name="Text 7"/>
          <p:cNvSpPr txBox="1"/>
          <p:nvPr/>
        </p:nvSpPr>
        <p:spPr>
          <a:xfrm>
            <a:off x="6278728" y="1819656"/>
            <a:ext cx="402336" cy="402336"/>
          </a:xfrm>
          <a:prstGeom prst="rect">
            <a:avLst/>
          </a:prstGeom>
          <a:noFill/>
          <a:ln/>
        </p:spPr>
        <p:txBody>
          <a:bodyPr wrap="square" lIns="0" tIns="0" rIns="0" bIns="0" rtlCol="0" anchor="ctr"/>
          <a:lstStyle/>
          <a:p>
            <a:pPr algn="ctr" indent="0" marL="0">
              <a:buNone/>
            </a:pPr>
            <a:r>
              <a:rPr lang="en-US" sz="1144" b="1" dirty="0">
                <a:solidFill>
                  <a:srgbClr val="FFFFFF"/>
                </a:solidFill>
                <a:latin typeface="Cambria" pitchFamily="34" charset="0"/>
                <a:ea typeface="Cambria" pitchFamily="34" charset="-122"/>
                <a:cs typeface="Cambria" pitchFamily="34" charset="-120"/>
              </a:rPr>
              <a:t>2</a:t>
            </a:r>
            <a:endParaRPr lang="en-US" sz="1144" dirty="0"/>
          </a:p>
        </p:txBody>
      </p:sp>
      <p:sp>
        <p:nvSpPr>
          <p:cNvPr id="10" name="Shape 8"/>
          <p:cNvSpPr/>
          <p:nvPr/>
        </p:nvSpPr>
        <p:spPr>
          <a:xfrm>
            <a:off x="6827368" y="1737360"/>
            <a:ext cx="4815688" cy="566928"/>
          </a:xfrm>
          <a:prstGeom prst="roundRect">
            <a:avLst>
              <a:gd name="adj" fmla="val 12903"/>
            </a:avLst>
          </a:prstGeom>
          <a:solidFill>
            <a:srgbClr val="F2F2EF"/>
          </a:solidFill>
          <a:ln w="12700">
            <a:solidFill>
              <a:srgbClr val="E2E0D8"/>
            </a:solidFill>
            <a:prstDash val="solid"/>
          </a:ln>
        </p:spPr>
      </p:sp>
      <p:sp>
        <p:nvSpPr>
          <p:cNvPr id="11" name="Text 9"/>
          <p:cNvSpPr txBox="1"/>
          <p:nvPr/>
        </p:nvSpPr>
        <p:spPr>
          <a:xfrm>
            <a:off x="6991960" y="1737360"/>
            <a:ext cx="4495648" cy="566928"/>
          </a:xfrm>
          <a:prstGeom prst="rect">
            <a:avLst/>
          </a:prstGeom>
          <a:noFill/>
          <a:ln/>
        </p:spPr>
        <p:txBody>
          <a:bodyPr wrap="square" lIns="0" tIns="0" rIns="0" bIns="0" rtlCol="0" anchor="ctr"/>
          <a:lstStyle/>
          <a:p>
            <a:pPr algn="l" indent="0" marL="0">
              <a:buNone/>
            </a:pPr>
            <a:r>
              <a:rPr lang="en-US" sz="1450" b="1" dirty="0">
                <a:solidFill>
                  <a:srgbClr val="1A1917"/>
                </a:solidFill>
                <a:latin typeface="Calibri" pitchFamily="34" charset="0"/>
                <a:ea typeface="Calibri" pitchFamily="34" charset="-122"/>
                <a:cs typeface="Calibri" pitchFamily="34" charset="-120"/>
              </a:rPr>
              <a:t>Company data</a:t>
            </a:r>
            <a:endParaRPr lang="en-US" sz="1450" dirty="0"/>
          </a:p>
        </p:txBody>
      </p:sp>
      <p:sp>
        <p:nvSpPr>
          <p:cNvPr id="12" name="Shape 10"/>
          <p:cNvSpPr/>
          <p:nvPr/>
        </p:nvSpPr>
        <p:spPr>
          <a:xfrm>
            <a:off x="548640" y="2587752"/>
            <a:ext cx="402336" cy="402336"/>
          </a:xfrm>
          <a:prstGeom prst="ellipse">
            <a:avLst/>
          </a:prstGeom>
          <a:solidFill>
            <a:srgbClr val="8B6F47"/>
          </a:solidFill>
          <a:ln/>
        </p:spPr>
      </p:sp>
      <p:sp>
        <p:nvSpPr>
          <p:cNvPr id="13" name="Text 11"/>
          <p:cNvSpPr txBox="1"/>
          <p:nvPr/>
        </p:nvSpPr>
        <p:spPr>
          <a:xfrm>
            <a:off x="548640" y="2587752"/>
            <a:ext cx="402336" cy="402336"/>
          </a:xfrm>
          <a:prstGeom prst="rect">
            <a:avLst/>
          </a:prstGeom>
          <a:noFill/>
          <a:ln/>
        </p:spPr>
        <p:txBody>
          <a:bodyPr wrap="square" lIns="0" tIns="0" rIns="0" bIns="0" rtlCol="0" anchor="ctr"/>
          <a:lstStyle/>
          <a:p>
            <a:pPr algn="ctr" indent="0" marL="0">
              <a:buNone/>
            </a:pPr>
            <a:r>
              <a:rPr lang="en-US" sz="1144" b="1" dirty="0">
                <a:solidFill>
                  <a:srgbClr val="FFFFFF"/>
                </a:solidFill>
                <a:latin typeface="Cambria" pitchFamily="34" charset="0"/>
                <a:ea typeface="Cambria" pitchFamily="34" charset="-122"/>
                <a:cs typeface="Cambria" pitchFamily="34" charset="-120"/>
              </a:rPr>
              <a:t>3</a:t>
            </a:r>
            <a:endParaRPr lang="en-US" sz="1144" dirty="0"/>
          </a:p>
        </p:txBody>
      </p:sp>
      <p:sp>
        <p:nvSpPr>
          <p:cNvPr id="14" name="Shape 12"/>
          <p:cNvSpPr/>
          <p:nvPr/>
        </p:nvSpPr>
        <p:spPr>
          <a:xfrm>
            <a:off x="1097280" y="2505456"/>
            <a:ext cx="4815688" cy="566928"/>
          </a:xfrm>
          <a:prstGeom prst="roundRect">
            <a:avLst>
              <a:gd name="adj" fmla="val 12903"/>
            </a:avLst>
          </a:prstGeom>
          <a:solidFill>
            <a:srgbClr val="F2F2EF"/>
          </a:solidFill>
          <a:ln w="12700">
            <a:solidFill>
              <a:srgbClr val="E2E0D8"/>
            </a:solidFill>
            <a:prstDash val="solid"/>
          </a:ln>
        </p:spPr>
      </p:sp>
      <p:sp>
        <p:nvSpPr>
          <p:cNvPr id="15" name="Text 13"/>
          <p:cNvSpPr txBox="1"/>
          <p:nvPr/>
        </p:nvSpPr>
        <p:spPr>
          <a:xfrm>
            <a:off x="1261872" y="2505456"/>
            <a:ext cx="4495648" cy="566928"/>
          </a:xfrm>
          <a:prstGeom prst="rect">
            <a:avLst/>
          </a:prstGeom>
          <a:noFill/>
          <a:ln/>
        </p:spPr>
        <p:txBody>
          <a:bodyPr wrap="square" lIns="0" tIns="0" rIns="0" bIns="0" rtlCol="0" anchor="ctr"/>
          <a:lstStyle/>
          <a:p>
            <a:pPr algn="l" indent="0" marL="0">
              <a:buNone/>
            </a:pPr>
            <a:r>
              <a:rPr lang="en-US" sz="1450" b="1" dirty="0">
                <a:solidFill>
                  <a:srgbClr val="1A1917"/>
                </a:solidFill>
                <a:latin typeface="Calibri" pitchFamily="34" charset="0"/>
                <a:ea typeface="Calibri" pitchFamily="34" charset="-122"/>
                <a:cs typeface="Calibri" pitchFamily="34" charset="-120"/>
              </a:rPr>
              <a:t>Company rules</a:t>
            </a:r>
            <a:endParaRPr lang="en-US" sz="1450" dirty="0"/>
          </a:p>
        </p:txBody>
      </p:sp>
      <p:sp>
        <p:nvSpPr>
          <p:cNvPr id="16" name="Shape 14"/>
          <p:cNvSpPr/>
          <p:nvPr/>
        </p:nvSpPr>
        <p:spPr>
          <a:xfrm>
            <a:off x="6278728" y="2587752"/>
            <a:ext cx="402336" cy="402336"/>
          </a:xfrm>
          <a:prstGeom prst="ellipse">
            <a:avLst/>
          </a:prstGeom>
          <a:solidFill>
            <a:srgbClr val="8B6F47"/>
          </a:solidFill>
          <a:ln/>
        </p:spPr>
      </p:sp>
      <p:sp>
        <p:nvSpPr>
          <p:cNvPr id="17" name="Text 15"/>
          <p:cNvSpPr txBox="1"/>
          <p:nvPr/>
        </p:nvSpPr>
        <p:spPr>
          <a:xfrm>
            <a:off x="6278728" y="2587752"/>
            <a:ext cx="402336" cy="402336"/>
          </a:xfrm>
          <a:prstGeom prst="rect">
            <a:avLst/>
          </a:prstGeom>
          <a:noFill/>
          <a:ln/>
        </p:spPr>
        <p:txBody>
          <a:bodyPr wrap="square" lIns="0" tIns="0" rIns="0" bIns="0" rtlCol="0" anchor="ctr"/>
          <a:lstStyle/>
          <a:p>
            <a:pPr algn="ctr" indent="0" marL="0">
              <a:buNone/>
            </a:pPr>
            <a:r>
              <a:rPr lang="en-US" sz="1144" b="1" dirty="0">
                <a:solidFill>
                  <a:srgbClr val="FFFFFF"/>
                </a:solidFill>
                <a:latin typeface="Cambria" pitchFamily="34" charset="0"/>
                <a:ea typeface="Cambria" pitchFamily="34" charset="-122"/>
                <a:cs typeface="Cambria" pitchFamily="34" charset="-120"/>
              </a:rPr>
              <a:t>4</a:t>
            </a:r>
            <a:endParaRPr lang="en-US" sz="1144" dirty="0"/>
          </a:p>
        </p:txBody>
      </p:sp>
      <p:sp>
        <p:nvSpPr>
          <p:cNvPr id="18" name="Shape 16"/>
          <p:cNvSpPr/>
          <p:nvPr/>
        </p:nvSpPr>
        <p:spPr>
          <a:xfrm>
            <a:off x="6827368" y="2505456"/>
            <a:ext cx="4815688" cy="566928"/>
          </a:xfrm>
          <a:prstGeom prst="roundRect">
            <a:avLst>
              <a:gd name="adj" fmla="val 12903"/>
            </a:avLst>
          </a:prstGeom>
          <a:solidFill>
            <a:srgbClr val="F2F2EF"/>
          </a:solidFill>
          <a:ln w="12700">
            <a:solidFill>
              <a:srgbClr val="E2E0D8"/>
            </a:solidFill>
            <a:prstDash val="solid"/>
          </a:ln>
        </p:spPr>
      </p:sp>
      <p:sp>
        <p:nvSpPr>
          <p:cNvPr id="19" name="Text 17"/>
          <p:cNvSpPr txBox="1"/>
          <p:nvPr/>
        </p:nvSpPr>
        <p:spPr>
          <a:xfrm>
            <a:off x="6991960" y="2505456"/>
            <a:ext cx="4495648" cy="566928"/>
          </a:xfrm>
          <a:prstGeom prst="rect">
            <a:avLst/>
          </a:prstGeom>
          <a:noFill/>
          <a:ln/>
        </p:spPr>
        <p:txBody>
          <a:bodyPr wrap="square" lIns="0" tIns="0" rIns="0" bIns="0" rtlCol="0" anchor="ctr"/>
          <a:lstStyle/>
          <a:p>
            <a:pPr algn="l" indent="0" marL="0">
              <a:buNone/>
            </a:pPr>
            <a:r>
              <a:rPr lang="en-US" sz="1450" b="1" dirty="0">
                <a:solidFill>
                  <a:srgbClr val="1A1917"/>
                </a:solidFill>
                <a:latin typeface="Calibri" pitchFamily="34" charset="0"/>
                <a:ea typeface="Calibri" pitchFamily="34" charset="-122"/>
                <a:cs typeface="Calibri" pitchFamily="34" charset="-120"/>
              </a:rPr>
              <a:t>Access to systems</a:t>
            </a:r>
            <a:endParaRPr lang="en-US" sz="1450" dirty="0"/>
          </a:p>
        </p:txBody>
      </p:sp>
      <p:sp>
        <p:nvSpPr>
          <p:cNvPr id="20" name="Shape 18"/>
          <p:cNvSpPr/>
          <p:nvPr/>
        </p:nvSpPr>
        <p:spPr>
          <a:xfrm>
            <a:off x="548640" y="3355848"/>
            <a:ext cx="402336" cy="402336"/>
          </a:xfrm>
          <a:prstGeom prst="ellipse">
            <a:avLst/>
          </a:prstGeom>
          <a:solidFill>
            <a:srgbClr val="8B6F47"/>
          </a:solidFill>
          <a:ln/>
        </p:spPr>
      </p:sp>
      <p:sp>
        <p:nvSpPr>
          <p:cNvPr id="21" name="Text 19"/>
          <p:cNvSpPr txBox="1"/>
          <p:nvPr/>
        </p:nvSpPr>
        <p:spPr>
          <a:xfrm>
            <a:off x="548640" y="3355848"/>
            <a:ext cx="402336" cy="402336"/>
          </a:xfrm>
          <a:prstGeom prst="rect">
            <a:avLst/>
          </a:prstGeom>
          <a:noFill/>
          <a:ln/>
        </p:spPr>
        <p:txBody>
          <a:bodyPr wrap="square" lIns="0" tIns="0" rIns="0" bIns="0" rtlCol="0" anchor="ctr"/>
          <a:lstStyle/>
          <a:p>
            <a:pPr algn="ctr" indent="0" marL="0">
              <a:buNone/>
            </a:pPr>
            <a:r>
              <a:rPr lang="en-US" sz="1144" b="1" dirty="0">
                <a:solidFill>
                  <a:srgbClr val="FFFFFF"/>
                </a:solidFill>
                <a:latin typeface="Cambria" pitchFamily="34" charset="0"/>
                <a:ea typeface="Cambria" pitchFamily="34" charset="-122"/>
                <a:cs typeface="Cambria" pitchFamily="34" charset="-120"/>
              </a:rPr>
              <a:t>5</a:t>
            </a:r>
            <a:endParaRPr lang="en-US" sz="1144" dirty="0"/>
          </a:p>
        </p:txBody>
      </p:sp>
      <p:sp>
        <p:nvSpPr>
          <p:cNvPr id="22" name="Shape 20"/>
          <p:cNvSpPr/>
          <p:nvPr/>
        </p:nvSpPr>
        <p:spPr>
          <a:xfrm>
            <a:off x="1097280" y="3273552"/>
            <a:ext cx="4815688" cy="566928"/>
          </a:xfrm>
          <a:prstGeom prst="roundRect">
            <a:avLst>
              <a:gd name="adj" fmla="val 12903"/>
            </a:avLst>
          </a:prstGeom>
          <a:solidFill>
            <a:srgbClr val="F2F2EF"/>
          </a:solidFill>
          <a:ln w="12700">
            <a:solidFill>
              <a:srgbClr val="E2E0D8"/>
            </a:solidFill>
            <a:prstDash val="solid"/>
          </a:ln>
        </p:spPr>
      </p:sp>
      <p:sp>
        <p:nvSpPr>
          <p:cNvPr id="23" name="Text 21"/>
          <p:cNvSpPr txBox="1"/>
          <p:nvPr/>
        </p:nvSpPr>
        <p:spPr>
          <a:xfrm>
            <a:off x="1261872" y="3273552"/>
            <a:ext cx="4495648" cy="566928"/>
          </a:xfrm>
          <a:prstGeom prst="rect">
            <a:avLst/>
          </a:prstGeom>
          <a:noFill/>
          <a:ln/>
        </p:spPr>
        <p:txBody>
          <a:bodyPr wrap="square" lIns="0" tIns="0" rIns="0" bIns="0" rtlCol="0" anchor="ctr"/>
          <a:lstStyle/>
          <a:p>
            <a:pPr algn="l" indent="0" marL="0">
              <a:buNone/>
            </a:pPr>
            <a:r>
              <a:rPr lang="en-US" sz="1450" b="1" dirty="0">
                <a:solidFill>
                  <a:srgbClr val="1A1917"/>
                </a:solidFill>
                <a:latin typeface="Calibri" pitchFamily="34" charset="0"/>
                <a:ea typeface="Calibri" pitchFamily="34" charset="-122"/>
                <a:cs typeface="Calibri" pitchFamily="34" charset="-120"/>
              </a:rPr>
              <a:t>Defined responsibilities</a:t>
            </a:r>
            <a:endParaRPr lang="en-US" sz="1450" dirty="0"/>
          </a:p>
        </p:txBody>
      </p:sp>
      <p:sp>
        <p:nvSpPr>
          <p:cNvPr id="24" name="Shape 22"/>
          <p:cNvSpPr/>
          <p:nvPr/>
        </p:nvSpPr>
        <p:spPr>
          <a:xfrm>
            <a:off x="6278728" y="3355848"/>
            <a:ext cx="402336" cy="402336"/>
          </a:xfrm>
          <a:prstGeom prst="ellipse">
            <a:avLst/>
          </a:prstGeom>
          <a:solidFill>
            <a:srgbClr val="8B6F47"/>
          </a:solidFill>
          <a:ln/>
        </p:spPr>
      </p:sp>
      <p:sp>
        <p:nvSpPr>
          <p:cNvPr id="25" name="Text 23"/>
          <p:cNvSpPr txBox="1"/>
          <p:nvPr/>
        </p:nvSpPr>
        <p:spPr>
          <a:xfrm>
            <a:off x="6278728" y="3355848"/>
            <a:ext cx="402336" cy="402336"/>
          </a:xfrm>
          <a:prstGeom prst="rect">
            <a:avLst/>
          </a:prstGeom>
          <a:noFill/>
          <a:ln/>
        </p:spPr>
        <p:txBody>
          <a:bodyPr wrap="square" lIns="0" tIns="0" rIns="0" bIns="0" rtlCol="0" anchor="ctr"/>
          <a:lstStyle/>
          <a:p>
            <a:pPr algn="ctr" indent="0" marL="0">
              <a:buNone/>
            </a:pPr>
            <a:r>
              <a:rPr lang="en-US" sz="1144" b="1" dirty="0">
                <a:solidFill>
                  <a:srgbClr val="FFFFFF"/>
                </a:solidFill>
                <a:latin typeface="Cambria" pitchFamily="34" charset="0"/>
                <a:ea typeface="Cambria" pitchFamily="34" charset="-122"/>
                <a:cs typeface="Cambria" pitchFamily="34" charset="-120"/>
              </a:rPr>
              <a:t>6</a:t>
            </a:r>
            <a:endParaRPr lang="en-US" sz="1144" dirty="0"/>
          </a:p>
        </p:txBody>
      </p:sp>
      <p:sp>
        <p:nvSpPr>
          <p:cNvPr id="26" name="Shape 24"/>
          <p:cNvSpPr/>
          <p:nvPr/>
        </p:nvSpPr>
        <p:spPr>
          <a:xfrm>
            <a:off x="6827368" y="3273552"/>
            <a:ext cx="4815688" cy="566928"/>
          </a:xfrm>
          <a:prstGeom prst="roundRect">
            <a:avLst>
              <a:gd name="adj" fmla="val 12903"/>
            </a:avLst>
          </a:prstGeom>
          <a:solidFill>
            <a:srgbClr val="F2F2EF"/>
          </a:solidFill>
          <a:ln w="12700">
            <a:solidFill>
              <a:srgbClr val="E2E0D8"/>
            </a:solidFill>
            <a:prstDash val="solid"/>
          </a:ln>
        </p:spPr>
      </p:sp>
      <p:sp>
        <p:nvSpPr>
          <p:cNvPr id="27" name="Text 25"/>
          <p:cNvSpPr txBox="1"/>
          <p:nvPr/>
        </p:nvSpPr>
        <p:spPr>
          <a:xfrm>
            <a:off x="6991960" y="3273552"/>
            <a:ext cx="4495648" cy="566928"/>
          </a:xfrm>
          <a:prstGeom prst="rect">
            <a:avLst/>
          </a:prstGeom>
          <a:noFill/>
          <a:ln/>
        </p:spPr>
        <p:txBody>
          <a:bodyPr wrap="square" lIns="0" tIns="0" rIns="0" bIns="0" rtlCol="0" anchor="ctr"/>
          <a:lstStyle/>
          <a:p>
            <a:pPr algn="l" indent="0" marL="0">
              <a:buNone/>
            </a:pPr>
            <a:r>
              <a:rPr lang="en-US" sz="1450" b="1" dirty="0">
                <a:solidFill>
                  <a:srgbClr val="1A1917"/>
                </a:solidFill>
                <a:latin typeface="Calibri" pitchFamily="34" charset="0"/>
                <a:ea typeface="Calibri" pitchFamily="34" charset="-122"/>
                <a:cs typeface="Calibri" pitchFamily="34" charset="-120"/>
              </a:rPr>
              <a:t>Approval boundaries</a:t>
            </a:r>
            <a:endParaRPr lang="en-US" sz="1450" dirty="0"/>
          </a:p>
        </p:txBody>
      </p:sp>
      <p:sp>
        <p:nvSpPr>
          <p:cNvPr id="28" name="Shape 26"/>
          <p:cNvSpPr/>
          <p:nvPr/>
        </p:nvSpPr>
        <p:spPr>
          <a:xfrm>
            <a:off x="548640" y="4123944"/>
            <a:ext cx="402336" cy="402336"/>
          </a:xfrm>
          <a:prstGeom prst="ellipse">
            <a:avLst/>
          </a:prstGeom>
          <a:solidFill>
            <a:srgbClr val="8B6F47"/>
          </a:solidFill>
          <a:ln/>
        </p:spPr>
      </p:sp>
      <p:sp>
        <p:nvSpPr>
          <p:cNvPr id="29" name="Text 27"/>
          <p:cNvSpPr txBox="1"/>
          <p:nvPr/>
        </p:nvSpPr>
        <p:spPr>
          <a:xfrm>
            <a:off x="548640" y="4123944"/>
            <a:ext cx="402336" cy="402336"/>
          </a:xfrm>
          <a:prstGeom prst="rect">
            <a:avLst/>
          </a:prstGeom>
          <a:noFill/>
          <a:ln/>
        </p:spPr>
        <p:txBody>
          <a:bodyPr wrap="square" lIns="0" tIns="0" rIns="0" bIns="0" rtlCol="0" anchor="ctr"/>
          <a:lstStyle/>
          <a:p>
            <a:pPr algn="ctr" indent="0" marL="0">
              <a:buNone/>
            </a:pPr>
            <a:r>
              <a:rPr lang="en-US" sz="1144" b="1" dirty="0">
                <a:solidFill>
                  <a:srgbClr val="FFFFFF"/>
                </a:solidFill>
                <a:latin typeface="Cambria" pitchFamily="34" charset="0"/>
                <a:ea typeface="Cambria" pitchFamily="34" charset="-122"/>
                <a:cs typeface="Cambria" pitchFamily="34" charset="-120"/>
              </a:rPr>
              <a:t>7</a:t>
            </a:r>
            <a:endParaRPr lang="en-US" sz="1144" dirty="0"/>
          </a:p>
        </p:txBody>
      </p:sp>
      <p:sp>
        <p:nvSpPr>
          <p:cNvPr id="30" name="Shape 28"/>
          <p:cNvSpPr/>
          <p:nvPr/>
        </p:nvSpPr>
        <p:spPr>
          <a:xfrm>
            <a:off x="1097280" y="4041648"/>
            <a:ext cx="4815688" cy="566928"/>
          </a:xfrm>
          <a:prstGeom prst="roundRect">
            <a:avLst>
              <a:gd name="adj" fmla="val 12903"/>
            </a:avLst>
          </a:prstGeom>
          <a:solidFill>
            <a:srgbClr val="F2F2EF"/>
          </a:solidFill>
          <a:ln w="12700">
            <a:solidFill>
              <a:srgbClr val="E2E0D8"/>
            </a:solidFill>
            <a:prstDash val="solid"/>
          </a:ln>
        </p:spPr>
      </p:sp>
      <p:sp>
        <p:nvSpPr>
          <p:cNvPr id="31" name="Text 29"/>
          <p:cNvSpPr txBox="1"/>
          <p:nvPr/>
        </p:nvSpPr>
        <p:spPr>
          <a:xfrm>
            <a:off x="1261872" y="4041648"/>
            <a:ext cx="4495648" cy="566928"/>
          </a:xfrm>
          <a:prstGeom prst="rect">
            <a:avLst/>
          </a:prstGeom>
          <a:noFill/>
          <a:ln/>
        </p:spPr>
        <p:txBody>
          <a:bodyPr wrap="square" lIns="0" tIns="0" rIns="0" bIns="0" rtlCol="0" anchor="ctr"/>
          <a:lstStyle/>
          <a:p>
            <a:pPr algn="l" indent="0" marL="0">
              <a:buNone/>
            </a:pPr>
            <a:r>
              <a:rPr lang="en-US" sz="1450" b="1" dirty="0">
                <a:solidFill>
                  <a:srgbClr val="1A1917"/>
                </a:solidFill>
                <a:latin typeface="Calibri" pitchFamily="34" charset="0"/>
                <a:ea typeface="Calibri" pitchFamily="34" charset="-122"/>
                <a:cs typeface="Calibri" pitchFamily="34" charset="-120"/>
              </a:rPr>
              <a:t>Audit trail</a:t>
            </a:r>
            <a:endParaRPr lang="en-US" sz="1450" dirty="0"/>
          </a:p>
        </p:txBody>
      </p:sp>
      <p:sp>
        <p:nvSpPr>
          <p:cNvPr id="32" name="Shape 30"/>
          <p:cNvSpPr/>
          <p:nvPr/>
        </p:nvSpPr>
        <p:spPr>
          <a:xfrm>
            <a:off x="548640" y="4946904"/>
            <a:ext cx="11094415" cy="960120"/>
          </a:xfrm>
          <a:prstGeom prst="roundRect">
            <a:avLst>
              <a:gd name="adj" fmla="val 9524"/>
            </a:avLst>
          </a:prstGeom>
          <a:solidFill>
            <a:srgbClr val="1A4FD6"/>
          </a:solidFill>
          <a:ln/>
        </p:spPr>
      </p:sp>
      <p:sp>
        <p:nvSpPr>
          <p:cNvPr id="33" name="Text 31"/>
          <p:cNvSpPr txBox="1"/>
          <p:nvPr/>
        </p:nvSpPr>
        <p:spPr>
          <a:xfrm>
            <a:off x="822960" y="4946904"/>
            <a:ext cx="10545775" cy="960120"/>
          </a:xfrm>
          <a:prstGeom prst="rect">
            <a:avLst/>
          </a:prstGeom>
          <a:noFill/>
          <a:ln/>
        </p:spPr>
        <p:txBody>
          <a:bodyPr wrap="square" lIns="0" tIns="0" rIns="0" bIns="0" rtlCol="0" anchor="ctr"/>
          <a:lstStyle/>
          <a:p>
            <a:pPr algn="l" indent="0" marL="0">
              <a:lnSpc>
                <a:spcPct val="115000"/>
              </a:lnSpc>
              <a:buNone/>
            </a:pPr>
            <a:r>
              <a:rPr lang="en-US" sz="1800" b="1" i="1" dirty="0">
                <a:solidFill>
                  <a:srgbClr val="FFFFFF"/>
                </a:solidFill>
                <a:latin typeface="Cambria" pitchFamily="34" charset="0"/>
                <a:ea typeface="Cambria" pitchFamily="34" charset="-122"/>
                <a:cs typeface="Cambria" pitchFamily="34" charset="-120"/>
              </a:rPr>
              <a:t>And just as important: an AI employee should know what it is NOT allowed to decide.</a:t>
            </a:r>
            <a:endParaRPr lang="en-US" sz="1800" dirty="0"/>
          </a:p>
        </p:txBody>
      </p:sp>
      <p:sp>
        <p:nvSpPr>
          <p:cNvPr id="34" name="Text 32"/>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36" name="Text 33"/>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MAKING THIS CREDIBLE, NOT JUST EXCITING</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200" b="1" dirty="0">
                <a:solidFill>
                  <a:srgbClr val="1A1917"/>
                </a:solidFill>
                <a:latin typeface="Cambria" pitchFamily="34" charset="0"/>
                <a:ea typeface="Cambria" pitchFamily="34" charset="-122"/>
                <a:cs typeface="Cambria" pitchFamily="34" charset="-120"/>
              </a:rPr>
              <a:t>What AI Should Not Do Alone</a:t>
            </a:r>
            <a:endParaRPr lang="en-US" sz="3200" dirty="0"/>
          </a:p>
        </p:txBody>
      </p:sp>
      <p:sp>
        <p:nvSpPr>
          <p:cNvPr id="4" name="Shape 2"/>
          <p:cNvSpPr/>
          <p:nvPr/>
        </p:nvSpPr>
        <p:spPr>
          <a:xfrm>
            <a:off x="548640" y="1691640"/>
            <a:ext cx="5532120" cy="4114800"/>
          </a:xfrm>
          <a:prstGeom prst="roundRect">
            <a:avLst>
              <a:gd name="adj" fmla="val 2222"/>
            </a:avLst>
          </a:prstGeom>
          <a:solidFill>
            <a:srgbClr val="FBEAE8"/>
          </a:solidFill>
          <a:ln w="12700">
            <a:solidFill>
              <a:srgbClr val="C0392B"/>
            </a:solidFill>
            <a:prstDash val="solid"/>
          </a:ln>
        </p:spPr>
      </p:sp>
      <p:sp>
        <p:nvSpPr>
          <p:cNvPr id="5" name="Text 3"/>
          <p:cNvSpPr txBox="1"/>
          <p:nvPr/>
        </p:nvSpPr>
        <p:spPr>
          <a:xfrm>
            <a:off x="777240" y="1920240"/>
            <a:ext cx="5074920" cy="365760"/>
          </a:xfrm>
          <a:prstGeom prst="rect">
            <a:avLst/>
          </a:prstGeom>
          <a:noFill/>
          <a:ln/>
        </p:spPr>
        <p:txBody>
          <a:bodyPr wrap="square" lIns="0" tIns="0" rIns="0" bIns="0" rtlCol="0" anchor="ctr"/>
          <a:lstStyle/>
          <a:p>
            <a:pPr indent="0" marL="0">
              <a:buNone/>
            </a:pPr>
            <a:r>
              <a:rPr lang="en-US" sz="1500" b="1" dirty="0">
                <a:solidFill>
                  <a:srgbClr val="C0392B"/>
                </a:solidFill>
                <a:latin typeface="Calibri" pitchFamily="34" charset="0"/>
                <a:ea typeface="Calibri" pitchFamily="34" charset="-122"/>
                <a:cs typeface="Calibri" pitchFamily="34" charset="-120"/>
              </a:rPr>
              <a:t>AI should not:</a:t>
            </a:r>
            <a:endParaRPr lang="en-US" sz="1500" dirty="0"/>
          </a:p>
        </p:txBody>
      </p:sp>
      <p:sp>
        <p:nvSpPr>
          <p:cNvPr id="6" name="Text 4"/>
          <p:cNvSpPr txBox="1"/>
          <p:nvPr/>
        </p:nvSpPr>
        <p:spPr>
          <a:xfrm>
            <a:off x="777240" y="2377440"/>
            <a:ext cx="5074920" cy="3200400"/>
          </a:xfrm>
          <a:prstGeom prst="rect">
            <a:avLst/>
          </a:prstGeom>
          <a:noFill/>
          <a:ln/>
        </p:spPr>
        <p:txBody>
          <a:bodyPr wrap="square" lIns="0" tIns="0" rIns="0" bIns="0" rtlCol="0" anchor="t"/>
          <a:lstStyle/>
          <a:p>
            <a:pPr algn="l" marL="342900" indent="-342900">
              <a:lnSpc>
                <a:spcPct val="108000"/>
              </a:lnSpc>
              <a:spcAft>
                <a:spcPts val="900"/>
              </a:spcAft>
              <a:buSzPct val="100000"/>
              <a:buChar char="•"/>
            </a:pPr>
            <a:r>
              <a:rPr lang="en-US" sz="1350" dirty="0">
                <a:solidFill>
                  <a:srgbClr val="1A1917"/>
                </a:solidFill>
                <a:latin typeface="Calibri" pitchFamily="34" charset="0"/>
                <a:ea typeface="Calibri" pitchFamily="34" charset="-122"/>
                <a:cs typeface="Calibri" pitchFamily="34" charset="-120"/>
              </a:rPr>
              <a:t>Approve a major commercial commitment without authority</a:t>
            </a:r>
            <a:endParaRPr lang="en-US" sz="1350" dirty="0"/>
          </a:p>
          <a:p>
            <a:pPr algn="l" marL="342900" indent="-342900">
              <a:lnSpc>
                <a:spcPct val="108000"/>
              </a:lnSpc>
              <a:spcAft>
                <a:spcPts val="900"/>
              </a:spcAft>
              <a:buSzPct val="100000"/>
              <a:buChar char="•"/>
            </a:pPr>
            <a:r>
              <a:rPr lang="en-US" sz="1350" dirty="0">
                <a:solidFill>
                  <a:srgbClr val="1A1917"/>
                </a:solidFill>
                <a:latin typeface="Calibri" pitchFamily="34" charset="0"/>
                <a:ea typeface="Calibri" pitchFamily="34" charset="-122"/>
                <a:cs typeface="Calibri" pitchFamily="34" charset="-120"/>
              </a:rPr>
              <a:t>Change engineering rules silently</a:t>
            </a:r>
            <a:endParaRPr lang="en-US" sz="1350" dirty="0"/>
          </a:p>
          <a:p>
            <a:pPr algn="l" marL="342900" indent="-342900">
              <a:lnSpc>
                <a:spcPct val="108000"/>
              </a:lnSpc>
              <a:spcAft>
                <a:spcPts val="900"/>
              </a:spcAft>
              <a:buSzPct val="100000"/>
              <a:buChar char="•"/>
            </a:pPr>
            <a:r>
              <a:rPr lang="en-US" sz="1350" dirty="0">
                <a:solidFill>
                  <a:srgbClr val="1A1917"/>
                </a:solidFill>
                <a:latin typeface="Calibri" pitchFamily="34" charset="0"/>
                <a:ea typeface="Calibri" pitchFamily="34" charset="-122"/>
                <a:cs typeface="Calibri" pitchFamily="34" charset="-120"/>
              </a:rPr>
              <a:t>Invent missing customer specifications</a:t>
            </a:r>
            <a:endParaRPr lang="en-US" sz="1350" dirty="0"/>
          </a:p>
          <a:p>
            <a:pPr algn="l" marL="342900" indent="-342900">
              <a:lnSpc>
                <a:spcPct val="108000"/>
              </a:lnSpc>
              <a:spcAft>
                <a:spcPts val="900"/>
              </a:spcAft>
              <a:buSzPct val="100000"/>
              <a:buChar char="•"/>
            </a:pPr>
            <a:r>
              <a:rPr lang="en-US" sz="1350" dirty="0">
                <a:solidFill>
                  <a:srgbClr val="1A1917"/>
                </a:solidFill>
                <a:latin typeface="Calibri" pitchFamily="34" charset="0"/>
                <a:ea typeface="Calibri" pitchFamily="34" charset="-122"/>
                <a:cs typeface="Calibri" pitchFamily="34" charset="-120"/>
              </a:rPr>
              <a:t>Override approved company data</a:t>
            </a:r>
            <a:endParaRPr lang="en-US" sz="1350" dirty="0"/>
          </a:p>
          <a:p>
            <a:pPr algn="l" marL="342900" indent="-342900">
              <a:lnSpc>
                <a:spcPct val="108000"/>
              </a:lnSpc>
              <a:spcAft>
                <a:spcPts val="900"/>
              </a:spcAft>
              <a:buSzPct val="100000"/>
              <a:buChar char="•"/>
            </a:pPr>
            <a:r>
              <a:rPr lang="en-US" sz="1350" dirty="0">
                <a:solidFill>
                  <a:srgbClr val="1A1917"/>
                </a:solidFill>
                <a:latin typeface="Calibri" pitchFamily="34" charset="0"/>
                <a:ea typeface="Calibri" pitchFamily="34" charset="-122"/>
                <a:cs typeface="Calibri" pitchFamily="34" charset="-120"/>
              </a:rPr>
              <a:t>Place large purchase orders without approval</a:t>
            </a:r>
            <a:endParaRPr lang="en-US" sz="1350" dirty="0"/>
          </a:p>
          <a:p>
            <a:pPr algn="l" marL="342900" indent="-342900">
              <a:lnSpc>
                <a:spcPct val="108000"/>
              </a:lnSpc>
              <a:spcAft>
                <a:spcPts val="900"/>
              </a:spcAft>
              <a:buSzPct val="100000"/>
              <a:buChar char="•"/>
            </a:pPr>
            <a:r>
              <a:rPr lang="en-US" sz="1350" dirty="0">
                <a:solidFill>
                  <a:srgbClr val="1A1917"/>
                </a:solidFill>
                <a:latin typeface="Calibri" pitchFamily="34" charset="0"/>
                <a:ea typeface="Calibri" pitchFamily="34" charset="-122"/>
                <a:cs typeface="Calibri" pitchFamily="34" charset="-120"/>
              </a:rPr>
              <a:t>Release production without required controls</a:t>
            </a:r>
            <a:endParaRPr lang="en-US" sz="1350" dirty="0"/>
          </a:p>
          <a:p>
            <a:pPr algn="l" marL="342900" indent="-342900">
              <a:lnSpc>
                <a:spcPct val="108000"/>
              </a:lnSpc>
              <a:spcAft>
                <a:spcPts val="900"/>
              </a:spcAft>
              <a:buSzPct val="100000"/>
              <a:buChar char="•"/>
            </a:pPr>
            <a:r>
              <a:rPr lang="en-US" sz="1350" dirty="0">
                <a:solidFill>
                  <a:srgbClr val="1A1917"/>
                </a:solidFill>
                <a:latin typeface="Calibri" pitchFamily="34" charset="0"/>
                <a:ea typeface="Calibri" pitchFamily="34" charset="-122"/>
                <a:cs typeface="Calibri" pitchFamily="34" charset="-120"/>
              </a:rPr>
              <a:t>Hide uncertainty</a:t>
            </a:r>
            <a:endParaRPr lang="en-US" sz="1350" dirty="0"/>
          </a:p>
        </p:txBody>
      </p:sp>
      <p:sp>
        <p:nvSpPr>
          <p:cNvPr id="7" name="Shape 5"/>
          <p:cNvSpPr/>
          <p:nvPr/>
        </p:nvSpPr>
        <p:spPr>
          <a:xfrm>
            <a:off x="6355080" y="1691640"/>
            <a:ext cx="5287975" cy="4114800"/>
          </a:xfrm>
          <a:prstGeom prst="roundRect">
            <a:avLst>
              <a:gd name="adj" fmla="val 2222"/>
            </a:avLst>
          </a:prstGeom>
          <a:solidFill>
            <a:srgbClr val="EAF6EE"/>
          </a:solidFill>
          <a:ln w="12700">
            <a:solidFill>
              <a:srgbClr val="1A6B3A"/>
            </a:solidFill>
            <a:prstDash val="solid"/>
          </a:ln>
        </p:spPr>
      </p:sp>
      <p:sp>
        <p:nvSpPr>
          <p:cNvPr id="8" name="Text 6"/>
          <p:cNvSpPr txBox="1"/>
          <p:nvPr/>
        </p:nvSpPr>
        <p:spPr>
          <a:xfrm>
            <a:off x="6583680" y="1920240"/>
            <a:ext cx="4830775" cy="365760"/>
          </a:xfrm>
          <a:prstGeom prst="rect">
            <a:avLst/>
          </a:prstGeom>
          <a:noFill/>
          <a:ln/>
        </p:spPr>
        <p:txBody>
          <a:bodyPr wrap="square" lIns="0" tIns="0" rIns="0" bIns="0" rtlCol="0" anchor="ctr"/>
          <a:lstStyle/>
          <a:p>
            <a:pPr indent="0" marL="0">
              <a:buNone/>
            </a:pPr>
            <a:r>
              <a:rPr lang="en-US" sz="1500" b="1" dirty="0">
                <a:solidFill>
                  <a:srgbClr val="1A6B3A"/>
                </a:solidFill>
                <a:latin typeface="Calibri" pitchFamily="34" charset="0"/>
                <a:ea typeface="Calibri" pitchFamily="34" charset="-122"/>
                <a:cs typeface="Calibri" pitchFamily="34" charset="-120"/>
              </a:rPr>
              <a:t>Instead:</a:t>
            </a:r>
            <a:endParaRPr lang="en-US" sz="1500" dirty="0"/>
          </a:p>
        </p:txBody>
      </p:sp>
      <p:sp>
        <p:nvSpPr>
          <p:cNvPr id="9" name="Text 7"/>
          <p:cNvSpPr txBox="1"/>
          <p:nvPr/>
        </p:nvSpPr>
        <p:spPr>
          <a:xfrm>
            <a:off x="6583680" y="2514600"/>
            <a:ext cx="4830775" cy="3017520"/>
          </a:xfrm>
          <a:prstGeom prst="rect">
            <a:avLst/>
          </a:prstGeom>
          <a:noFill/>
          <a:ln/>
        </p:spPr>
        <p:txBody>
          <a:bodyPr wrap="square" lIns="0" tIns="0" rIns="0" bIns="0" rtlCol="0" anchor="ctr"/>
          <a:lstStyle/>
          <a:p>
            <a:pPr indent="0" marL="0">
              <a:lnSpc>
                <a:spcPct val="130000"/>
              </a:lnSpc>
              <a:buNone/>
            </a:pPr>
            <a:r>
              <a:rPr lang="en-US" sz="1700" b="1" dirty="0">
                <a:solidFill>
                  <a:srgbClr val="1A6B3A"/>
                </a:solidFill>
                <a:latin typeface="Cambria" pitchFamily="34" charset="0"/>
                <a:ea typeface="Cambria" pitchFamily="34" charset="-122"/>
                <a:cs typeface="Cambria" pitchFamily="34" charset="-120"/>
              </a:rPr>
              <a:t>AI → </a:t>
            </a:r>
            <a:pPr indent="0" marL="0">
              <a:lnSpc>
                <a:spcPct val="130000"/>
              </a:lnSpc>
              <a:buNone/>
            </a:pPr>
            <a:r>
              <a:rPr lang="en-US" sz="1700" b="1" dirty="0">
                <a:solidFill>
                  <a:srgbClr val="1A1917"/>
                </a:solidFill>
                <a:latin typeface="Cambria" pitchFamily="34" charset="0"/>
                <a:ea typeface="Cambria" pitchFamily="34" charset="-122"/>
                <a:cs typeface="Cambria" pitchFamily="34" charset="-120"/>
              </a:rPr>
              <a:t>Recommend
</a:t>
            </a:r>
            <a:pPr indent="0" marL="0">
              <a:lnSpc>
                <a:spcPct val="130000"/>
              </a:lnSpc>
              <a:buNone/>
            </a:pPr>
            <a:r>
              <a:rPr lang="en-US" sz="1700" b="1" dirty="0">
                <a:solidFill>
                  <a:srgbClr val="1A6B3A"/>
                </a:solidFill>
                <a:latin typeface="Cambria" pitchFamily="34" charset="0"/>
                <a:ea typeface="Cambria" pitchFamily="34" charset="-122"/>
                <a:cs typeface="Cambria" pitchFamily="34" charset="-120"/>
              </a:rPr>
              <a:t>Human → </a:t>
            </a:r>
            <a:pPr indent="0" marL="0">
              <a:lnSpc>
                <a:spcPct val="130000"/>
              </a:lnSpc>
              <a:buNone/>
            </a:pPr>
            <a:r>
              <a:rPr lang="en-US" sz="1700" b="1" dirty="0">
                <a:solidFill>
                  <a:srgbClr val="1A1917"/>
                </a:solidFill>
                <a:latin typeface="Cambria" pitchFamily="34" charset="0"/>
                <a:ea typeface="Cambria" pitchFamily="34" charset="-122"/>
                <a:cs typeface="Cambria" pitchFamily="34" charset="-120"/>
              </a:rPr>
              <a:t>Approve
</a:t>
            </a:r>
            <a:pPr indent="0" marL="0">
              <a:lnSpc>
                <a:spcPct val="130000"/>
              </a:lnSpc>
              <a:buNone/>
            </a:pPr>
            <a:r>
              <a:rPr lang="en-US" sz="1250" i="1" dirty="0">
                <a:solidFill>
                  <a:srgbClr val="6B6860"/>
                </a:solidFill>
                <a:latin typeface="Cambria" pitchFamily="34" charset="0"/>
                <a:ea typeface="Cambria" pitchFamily="34" charset="-122"/>
                <a:cs typeface="Cambria" pitchFamily="34" charset="-120"/>
              </a:rPr>
              <a:t>Where appropriate:
</a:t>
            </a:r>
            <a:pPr indent="0" marL="0">
              <a:lnSpc>
                <a:spcPct val="130000"/>
              </a:lnSpc>
              <a:buNone/>
            </a:pPr>
            <a:r>
              <a:rPr lang="en-US" sz="1700" b="1" dirty="0">
                <a:solidFill>
                  <a:srgbClr val="1A6B3A"/>
                </a:solidFill>
                <a:latin typeface="Cambria" pitchFamily="34" charset="0"/>
                <a:ea typeface="Cambria" pitchFamily="34" charset="-122"/>
                <a:cs typeface="Cambria" pitchFamily="34" charset="-120"/>
              </a:rPr>
              <a:t>AI → </a:t>
            </a:r>
            <a:pPr indent="0" marL="0">
              <a:lnSpc>
                <a:spcPct val="130000"/>
              </a:lnSpc>
              <a:buNone/>
            </a:pPr>
            <a:r>
              <a:rPr lang="en-US" sz="1700" b="1" dirty="0">
                <a:solidFill>
                  <a:srgbClr val="1A1917"/>
                </a:solidFill>
                <a:latin typeface="Cambria" pitchFamily="34" charset="0"/>
                <a:ea typeface="Cambria" pitchFamily="34" charset="-122"/>
                <a:cs typeface="Cambria" pitchFamily="34" charset="-120"/>
              </a:rPr>
              <a:t>Execute within defined limits
</a:t>
            </a:r>
            <a:pPr indent="0" marL="0">
              <a:lnSpc>
                <a:spcPct val="130000"/>
              </a:lnSpc>
              <a:buNone/>
            </a:pPr>
            <a:r>
              <a:rPr lang="en-US" sz="1700" b="1" dirty="0">
                <a:solidFill>
                  <a:srgbClr val="1A6B3A"/>
                </a:solidFill>
                <a:latin typeface="Cambria" pitchFamily="34" charset="0"/>
                <a:ea typeface="Cambria" pitchFamily="34" charset="-122"/>
                <a:cs typeface="Cambria" pitchFamily="34" charset="-120"/>
              </a:rPr>
              <a:t>Human → </a:t>
            </a:r>
            <a:pPr indent="0" marL="0">
              <a:lnSpc>
                <a:spcPct val="130000"/>
              </a:lnSpc>
              <a:buNone/>
            </a:pPr>
            <a:r>
              <a:rPr lang="en-US" sz="1700" b="1" dirty="0">
                <a:solidFill>
                  <a:srgbClr val="1A1917"/>
                </a:solidFill>
                <a:latin typeface="Cambria" pitchFamily="34" charset="0"/>
                <a:ea typeface="Cambria" pitchFamily="34" charset="-122"/>
                <a:cs typeface="Cambria" pitchFamily="34" charset="-120"/>
              </a:rPr>
              <a:t>Govern</a:t>
            </a:r>
            <a:endParaRPr lang="en-US" sz="1700" dirty="0"/>
          </a:p>
        </p:txBody>
      </p:sp>
      <p:sp>
        <p:nvSpPr>
          <p:cNvPr id="10" name="Text 8"/>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12" name="Text 9"/>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NOT A COMPETITION</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200" b="1" dirty="0">
                <a:solidFill>
                  <a:srgbClr val="1A1917"/>
                </a:solidFill>
                <a:latin typeface="Cambria" pitchFamily="34" charset="0"/>
                <a:ea typeface="Cambria" pitchFamily="34" charset="-122"/>
                <a:cs typeface="Cambria" pitchFamily="34" charset="-120"/>
              </a:rPr>
              <a:t>Human + AI, Not Human vs. AI</a:t>
            </a:r>
            <a:endParaRPr lang="en-US" sz="3200" dirty="0"/>
          </a:p>
        </p:txBody>
      </p:sp>
      <p:sp>
        <p:nvSpPr>
          <p:cNvPr id="4" name="Shape 2"/>
          <p:cNvSpPr/>
          <p:nvPr/>
        </p:nvSpPr>
        <p:spPr>
          <a:xfrm>
            <a:off x="548640" y="1691640"/>
            <a:ext cx="5364328" cy="3931920"/>
          </a:xfrm>
          <a:prstGeom prst="roundRect">
            <a:avLst>
              <a:gd name="adj" fmla="val 2326"/>
            </a:avLst>
          </a:prstGeom>
          <a:solidFill>
            <a:srgbClr val="EFE6D6"/>
          </a:solidFill>
          <a:ln w="12700">
            <a:solidFill>
              <a:srgbClr val="8B6F47"/>
            </a:solidFill>
            <a:prstDash val="solid"/>
          </a:ln>
        </p:spPr>
      </p:sp>
      <p:sp>
        <p:nvSpPr>
          <p:cNvPr id="5" name="Text 3"/>
          <p:cNvSpPr txBox="1"/>
          <p:nvPr/>
        </p:nvSpPr>
        <p:spPr>
          <a:xfrm>
            <a:off x="822960" y="1920240"/>
            <a:ext cx="4815688" cy="365760"/>
          </a:xfrm>
          <a:prstGeom prst="rect">
            <a:avLst/>
          </a:prstGeom>
          <a:noFill/>
          <a:ln/>
        </p:spPr>
        <p:txBody>
          <a:bodyPr wrap="square" lIns="0" tIns="0" rIns="0" bIns="0" rtlCol="0" anchor="ctr"/>
          <a:lstStyle/>
          <a:p>
            <a:pPr indent="0" marL="0">
              <a:buNone/>
            </a:pPr>
            <a:r>
              <a:rPr lang="en-US" sz="1600" b="1" dirty="0">
                <a:solidFill>
                  <a:srgbClr val="6B5738"/>
                </a:solidFill>
                <a:latin typeface="Calibri" pitchFamily="34" charset="0"/>
                <a:ea typeface="Calibri" pitchFamily="34" charset="-122"/>
                <a:cs typeface="Calibri" pitchFamily="34" charset="-120"/>
              </a:rPr>
              <a:t>Human strengths</a:t>
            </a:r>
            <a:endParaRPr lang="en-US" sz="1600" dirty="0"/>
          </a:p>
        </p:txBody>
      </p:sp>
      <p:sp>
        <p:nvSpPr>
          <p:cNvPr id="6" name="Text 4"/>
          <p:cNvSpPr txBox="1"/>
          <p:nvPr/>
        </p:nvSpPr>
        <p:spPr>
          <a:xfrm>
            <a:off x="822960" y="2468880"/>
            <a:ext cx="4815688" cy="2926080"/>
          </a:xfrm>
          <a:prstGeom prst="rect">
            <a:avLst/>
          </a:prstGeom>
          <a:noFill/>
          <a:ln/>
        </p:spPr>
        <p:txBody>
          <a:bodyPr wrap="square" lIns="0" tIns="0" rIns="0" bIns="0" rtlCol="0" anchor="t"/>
          <a:lstStyle/>
          <a:p>
            <a:pPr algn="l" marL="342900" indent="-342900">
              <a:lnSpc>
                <a:spcPct val="108000"/>
              </a:lnSpc>
              <a:spcAft>
                <a:spcPts val="1000"/>
              </a:spcAft>
              <a:buSzPct val="100000"/>
              <a:buChar char="•"/>
            </a:pPr>
            <a:r>
              <a:rPr lang="en-US" sz="1500" dirty="0">
                <a:solidFill>
                  <a:srgbClr val="1A1917"/>
                </a:solidFill>
                <a:latin typeface="Calibri" pitchFamily="34" charset="0"/>
                <a:ea typeface="Calibri" pitchFamily="34" charset="-122"/>
                <a:cs typeface="Calibri" pitchFamily="34" charset="-120"/>
              </a:rPr>
              <a:t>Judgement</a:t>
            </a:r>
            <a:endParaRPr lang="en-US" sz="1500" dirty="0"/>
          </a:p>
          <a:p>
            <a:pPr algn="l" marL="342900" indent="-342900">
              <a:lnSpc>
                <a:spcPct val="108000"/>
              </a:lnSpc>
              <a:spcAft>
                <a:spcPts val="1000"/>
              </a:spcAft>
              <a:buSzPct val="100000"/>
              <a:buChar char="•"/>
            </a:pPr>
            <a:r>
              <a:rPr lang="en-US" sz="1500" dirty="0">
                <a:solidFill>
                  <a:srgbClr val="1A1917"/>
                </a:solidFill>
                <a:latin typeface="Calibri" pitchFamily="34" charset="0"/>
                <a:ea typeface="Calibri" pitchFamily="34" charset="-122"/>
                <a:cs typeface="Calibri" pitchFamily="34" charset="-120"/>
              </a:rPr>
              <a:t>Relationships</a:t>
            </a:r>
            <a:endParaRPr lang="en-US" sz="1500" dirty="0"/>
          </a:p>
          <a:p>
            <a:pPr algn="l" marL="342900" indent="-342900">
              <a:lnSpc>
                <a:spcPct val="108000"/>
              </a:lnSpc>
              <a:spcAft>
                <a:spcPts val="1000"/>
              </a:spcAft>
              <a:buSzPct val="100000"/>
              <a:buChar char="•"/>
            </a:pPr>
            <a:r>
              <a:rPr lang="en-US" sz="1500" dirty="0">
                <a:solidFill>
                  <a:srgbClr val="1A1917"/>
                </a:solidFill>
                <a:latin typeface="Calibri" pitchFamily="34" charset="0"/>
                <a:ea typeface="Calibri" pitchFamily="34" charset="-122"/>
                <a:cs typeface="Calibri" pitchFamily="34" charset="-120"/>
              </a:rPr>
              <a:t>Negotiation</a:t>
            </a:r>
            <a:endParaRPr lang="en-US" sz="1500" dirty="0"/>
          </a:p>
          <a:p>
            <a:pPr algn="l" marL="342900" indent="-342900">
              <a:lnSpc>
                <a:spcPct val="108000"/>
              </a:lnSpc>
              <a:spcAft>
                <a:spcPts val="1000"/>
              </a:spcAft>
              <a:buSzPct val="100000"/>
              <a:buChar char="•"/>
            </a:pPr>
            <a:r>
              <a:rPr lang="en-US" sz="1500" dirty="0">
                <a:solidFill>
                  <a:srgbClr val="1A1917"/>
                </a:solidFill>
                <a:latin typeface="Calibri" pitchFamily="34" charset="0"/>
                <a:ea typeface="Calibri" pitchFamily="34" charset="-122"/>
                <a:cs typeface="Calibri" pitchFamily="34" charset="-120"/>
              </a:rPr>
              <a:t>Experience</a:t>
            </a:r>
            <a:endParaRPr lang="en-US" sz="1500" dirty="0"/>
          </a:p>
          <a:p>
            <a:pPr algn="l" marL="342900" indent="-342900">
              <a:lnSpc>
                <a:spcPct val="108000"/>
              </a:lnSpc>
              <a:spcAft>
                <a:spcPts val="1000"/>
              </a:spcAft>
              <a:buSzPct val="100000"/>
              <a:buChar char="•"/>
            </a:pPr>
            <a:r>
              <a:rPr lang="en-US" sz="1500" dirty="0">
                <a:solidFill>
                  <a:srgbClr val="1A1917"/>
                </a:solidFill>
                <a:latin typeface="Calibri" pitchFamily="34" charset="0"/>
                <a:ea typeface="Calibri" pitchFamily="34" charset="-122"/>
                <a:cs typeface="Calibri" pitchFamily="34" charset="-120"/>
              </a:rPr>
              <a:t>Creativity</a:t>
            </a:r>
            <a:endParaRPr lang="en-US" sz="1500" dirty="0"/>
          </a:p>
          <a:p>
            <a:pPr algn="l" marL="342900" indent="-342900">
              <a:lnSpc>
                <a:spcPct val="108000"/>
              </a:lnSpc>
              <a:spcAft>
                <a:spcPts val="1000"/>
              </a:spcAft>
              <a:buSzPct val="100000"/>
              <a:buChar char="•"/>
            </a:pPr>
            <a:r>
              <a:rPr lang="en-US" sz="1500" dirty="0">
                <a:solidFill>
                  <a:srgbClr val="1A1917"/>
                </a:solidFill>
                <a:latin typeface="Calibri" pitchFamily="34" charset="0"/>
                <a:ea typeface="Calibri" pitchFamily="34" charset="-122"/>
                <a:cs typeface="Calibri" pitchFamily="34" charset="-120"/>
              </a:rPr>
              <a:t>Accountability</a:t>
            </a:r>
            <a:endParaRPr lang="en-US" sz="1500" dirty="0"/>
          </a:p>
        </p:txBody>
      </p:sp>
      <p:sp>
        <p:nvSpPr>
          <p:cNvPr id="7" name="Shape 5"/>
          <p:cNvSpPr/>
          <p:nvPr/>
        </p:nvSpPr>
        <p:spPr>
          <a:xfrm>
            <a:off x="6278728" y="1691640"/>
            <a:ext cx="5364328" cy="3931920"/>
          </a:xfrm>
          <a:prstGeom prst="roundRect">
            <a:avLst>
              <a:gd name="adj" fmla="val 2326"/>
            </a:avLst>
          </a:prstGeom>
          <a:solidFill>
            <a:srgbClr val="EEF2FD"/>
          </a:solidFill>
          <a:ln w="12700">
            <a:solidFill>
              <a:srgbClr val="1A4FD6"/>
            </a:solidFill>
            <a:prstDash val="solid"/>
          </a:ln>
        </p:spPr>
      </p:sp>
      <p:sp>
        <p:nvSpPr>
          <p:cNvPr id="8" name="Text 6"/>
          <p:cNvSpPr txBox="1"/>
          <p:nvPr/>
        </p:nvSpPr>
        <p:spPr>
          <a:xfrm>
            <a:off x="6553048" y="1920240"/>
            <a:ext cx="4815688" cy="365760"/>
          </a:xfrm>
          <a:prstGeom prst="rect">
            <a:avLst/>
          </a:prstGeom>
          <a:noFill/>
          <a:ln/>
        </p:spPr>
        <p:txBody>
          <a:bodyPr wrap="square" lIns="0" tIns="0" rIns="0" bIns="0" rtlCol="0" anchor="ctr"/>
          <a:lstStyle/>
          <a:p>
            <a:pPr indent="0" marL="0">
              <a:buNone/>
            </a:pPr>
            <a:r>
              <a:rPr lang="en-US" sz="1600" b="1" dirty="0">
                <a:solidFill>
                  <a:srgbClr val="12358E"/>
                </a:solidFill>
                <a:latin typeface="Calibri" pitchFamily="34" charset="0"/>
                <a:ea typeface="Calibri" pitchFamily="34" charset="-122"/>
                <a:cs typeface="Calibri" pitchFamily="34" charset="-120"/>
              </a:rPr>
              <a:t>AI strengths</a:t>
            </a:r>
            <a:endParaRPr lang="en-US" sz="1600" dirty="0"/>
          </a:p>
        </p:txBody>
      </p:sp>
      <p:sp>
        <p:nvSpPr>
          <p:cNvPr id="9" name="Text 7"/>
          <p:cNvSpPr txBox="1"/>
          <p:nvPr/>
        </p:nvSpPr>
        <p:spPr>
          <a:xfrm>
            <a:off x="6553048" y="2468880"/>
            <a:ext cx="4815688" cy="2926080"/>
          </a:xfrm>
          <a:prstGeom prst="rect">
            <a:avLst/>
          </a:prstGeom>
          <a:noFill/>
          <a:ln/>
        </p:spPr>
        <p:txBody>
          <a:bodyPr wrap="square" lIns="0" tIns="0" rIns="0" bIns="0" rtlCol="0" anchor="t"/>
          <a:lstStyle/>
          <a:p>
            <a:pPr algn="l" marL="342900" indent="-342900">
              <a:lnSpc>
                <a:spcPct val="108000"/>
              </a:lnSpc>
              <a:spcAft>
                <a:spcPts val="700"/>
              </a:spcAft>
              <a:buSzPct val="100000"/>
              <a:buChar char="•"/>
            </a:pPr>
            <a:r>
              <a:rPr lang="en-US" sz="1400" dirty="0">
                <a:solidFill>
                  <a:srgbClr val="1A1917"/>
                </a:solidFill>
                <a:latin typeface="Calibri" pitchFamily="34" charset="0"/>
                <a:ea typeface="Calibri" pitchFamily="34" charset="-122"/>
                <a:cs typeface="Calibri" pitchFamily="34" charset="-120"/>
              </a:rPr>
              <a:t>Speed</a:t>
            </a:r>
            <a:endParaRPr lang="en-US" sz="1400" dirty="0"/>
          </a:p>
          <a:p>
            <a:pPr algn="l" marL="342900" indent="-342900">
              <a:lnSpc>
                <a:spcPct val="108000"/>
              </a:lnSpc>
              <a:spcAft>
                <a:spcPts val="700"/>
              </a:spcAft>
              <a:buSzPct val="100000"/>
              <a:buChar char="•"/>
            </a:pPr>
            <a:r>
              <a:rPr lang="en-US" sz="1400" dirty="0">
                <a:solidFill>
                  <a:srgbClr val="1A1917"/>
                </a:solidFill>
                <a:latin typeface="Calibri" pitchFamily="34" charset="0"/>
                <a:ea typeface="Calibri" pitchFamily="34" charset="-122"/>
                <a:cs typeface="Calibri" pitchFamily="34" charset="-120"/>
              </a:rPr>
              <a:t>Memory</a:t>
            </a:r>
            <a:endParaRPr lang="en-US" sz="1400" dirty="0"/>
          </a:p>
          <a:p>
            <a:pPr algn="l" marL="342900" indent="-342900">
              <a:lnSpc>
                <a:spcPct val="108000"/>
              </a:lnSpc>
              <a:spcAft>
                <a:spcPts val="700"/>
              </a:spcAft>
              <a:buSzPct val="100000"/>
              <a:buChar char="•"/>
            </a:pPr>
            <a:r>
              <a:rPr lang="en-US" sz="1400" dirty="0">
                <a:solidFill>
                  <a:srgbClr val="1A1917"/>
                </a:solidFill>
                <a:latin typeface="Calibri" pitchFamily="34" charset="0"/>
                <a:ea typeface="Calibri" pitchFamily="34" charset="-122"/>
                <a:cs typeface="Calibri" pitchFamily="34" charset="-120"/>
              </a:rPr>
              <a:t>Consistency</a:t>
            </a:r>
            <a:endParaRPr lang="en-US" sz="1400" dirty="0"/>
          </a:p>
          <a:p>
            <a:pPr algn="l" marL="342900" indent="-342900">
              <a:lnSpc>
                <a:spcPct val="108000"/>
              </a:lnSpc>
              <a:spcAft>
                <a:spcPts val="700"/>
              </a:spcAft>
              <a:buSzPct val="100000"/>
              <a:buChar char="•"/>
            </a:pPr>
            <a:r>
              <a:rPr lang="en-US" sz="1400" dirty="0">
                <a:solidFill>
                  <a:srgbClr val="1A1917"/>
                </a:solidFill>
                <a:latin typeface="Calibri" pitchFamily="34" charset="0"/>
                <a:ea typeface="Calibri" pitchFamily="34" charset="-122"/>
                <a:cs typeface="Calibri" pitchFamily="34" charset="-120"/>
              </a:rPr>
              <a:t>Data processing</a:t>
            </a:r>
            <a:endParaRPr lang="en-US" sz="1400" dirty="0"/>
          </a:p>
          <a:p>
            <a:pPr algn="l" marL="342900" indent="-342900">
              <a:lnSpc>
                <a:spcPct val="108000"/>
              </a:lnSpc>
              <a:spcAft>
                <a:spcPts val="700"/>
              </a:spcAft>
              <a:buSzPct val="100000"/>
              <a:buChar char="•"/>
            </a:pPr>
            <a:r>
              <a:rPr lang="en-US" sz="1400" dirty="0">
                <a:solidFill>
                  <a:srgbClr val="1A1917"/>
                </a:solidFill>
                <a:latin typeface="Calibri" pitchFamily="34" charset="0"/>
                <a:ea typeface="Calibri" pitchFamily="34" charset="-122"/>
                <a:cs typeface="Calibri" pitchFamily="34" charset="-120"/>
              </a:rPr>
              <a:t>Repetitive analysis</a:t>
            </a:r>
            <a:endParaRPr lang="en-US" sz="1400" dirty="0"/>
          </a:p>
          <a:p>
            <a:pPr algn="l" marL="342900" indent="-342900">
              <a:lnSpc>
                <a:spcPct val="108000"/>
              </a:lnSpc>
              <a:spcAft>
                <a:spcPts val="700"/>
              </a:spcAft>
              <a:buSzPct val="100000"/>
              <a:buChar char="•"/>
            </a:pPr>
            <a:r>
              <a:rPr lang="en-US" sz="1400" dirty="0">
                <a:solidFill>
                  <a:srgbClr val="1A1917"/>
                </a:solidFill>
                <a:latin typeface="Calibri" pitchFamily="34" charset="0"/>
                <a:ea typeface="Calibri" pitchFamily="34" charset="-122"/>
                <a:cs typeface="Calibri" pitchFamily="34" charset="-120"/>
              </a:rPr>
              <a:t>24/7 availability</a:t>
            </a:r>
            <a:endParaRPr lang="en-US" sz="1400" dirty="0"/>
          </a:p>
          <a:p>
            <a:pPr algn="l" marL="342900" indent="-342900">
              <a:lnSpc>
                <a:spcPct val="108000"/>
              </a:lnSpc>
              <a:spcAft>
                <a:spcPts val="700"/>
              </a:spcAft>
              <a:buSzPct val="100000"/>
              <a:buChar char="•"/>
            </a:pPr>
            <a:r>
              <a:rPr lang="en-US" sz="1400" dirty="0">
                <a:solidFill>
                  <a:srgbClr val="1A1917"/>
                </a:solidFill>
                <a:latin typeface="Calibri" pitchFamily="34" charset="0"/>
                <a:ea typeface="Calibri" pitchFamily="34" charset="-122"/>
                <a:cs typeface="Calibri" pitchFamily="34" charset="-120"/>
              </a:rPr>
              <a:t>Cross-department information retrieval</a:t>
            </a:r>
            <a:endParaRPr lang="en-US" sz="1400" dirty="0"/>
          </a:p>
        </p:txBody>
      </p:sp>
      <p:sp>
        <p:nvSpPr>
          <p:cNvPr id="10" name="Text 8"/>
          <p:cNvSpPr txBox="1"/>
          <p:nvPr/>
        </p:nvSpPr>
        <p:spPr>
          <a:xfrm>
            <a:off x="548640" y="5852160"/>
            <a:ext cx="11094415" cy="457200"/>
          </a:xfrm>
          <a:prstGeom prst="rect">
            <a:avLst/>
          </a:prstGeom>
          <a:noFill/>
          <a:ln/>
        </p:spPr>
        <p:txBody>
          <a:bodyPr wrap="square" lIns="0" tIns="0" rIns="0" bIns="0" rtlCol="0" anchor="ctr"/>
          <a:lstStyle/>
          <a:p>
            <a:pPr indent="0" marL="0">
              <a:buNone/>
            </a:pPr>
            <a:r>
              <a:rPr lang="en-US" sz="1900" b="1" i="1" dirty="0">
                <a:solidFill>
                  <a:srgbClr val="1A1917"/>
                </a:solidFill>
                <a:latin typeface="Cambria" pitchFamily="34" charset="0"/>
                <a:ea typeface="Cambria" pitchFamily="34" charset="-122"/>
                <a:cs typeface="Cambria" pitchFamily="34" charset="-120"/>
              </a:rPr>
              <a:t>The future packaging company combines both.</a:t>
            </a:r>
            <a:endParaRPr lang="en-US" sz="1900" dirty="0"/>
          </a:p>
        </p:txBody>
      </p:sp>
      <p:sp>
        <p:nvSpPr>
          <p:cNvPr id="11" name="Text 9"/>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13" name="Text 10"/>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WHAT ACTUALLY CHANGES FOR YOUR PEOPLE</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000" b="1" dirty="0">
                <a:solidFill>
                  <a:srgbClr val="1A1917"/>
                </a:solidFill>
                <a:latin typeface="Cambria" pitchFamily="34" charset="0"/>
                <a:ea typeface="Cambria" pitchFamily="34" charset="-122"/>
                <a:cs typeface="Cambria" pitchFamily="34" charset="-120"/>
              </a:rPr>
              <a:t>What Happens to the Packaging Company?</a:t>
            </a:r>
            <a:endParaRPr lang="en-US" sz="3000" dirty="0"/>
          </a:p>
        </p:txBody>
      </p:sp>
      <p:sp>
        <p:nvSpPr>
          <p:cNvPr id="4" name="Shape 2"/>
          <p:cNvSpPr/>
          <p:nvPr/>
        </p:nvSpPr>
        <p:spPr>
          <a:xfrm>
            <a:off x="548640" y="1691640"/>
            <a:ext cx="5364328" cy="3566160"/>
          </a:xfrm>
          <a:prstGeom prst="roundRect">
            <a:avLst>
              <a:gd name="adj" fmla="val 2564"/>
            </a:avLst>
          </a:prstGeom>
          <a:solidFill>
            <a:srgbClr val="F2F2EF"/>
          </a:solidFill>
          <a:ln w="12700">
            <a:solidFill>
              <a:srgbClr val="E2E0D8"/>
            </a:solidFill>
            <a:prstDash val="solid"/>
          </a:ln>
        </p:spPr>
      </p:sp>
      <p:sp>
        <p:nvSpPr>
          <p:cNvPr id="5" name="Text 3"/>
          <p:cNvSpPr txBox="1"/>
          <p:nvPr/>
        </p:nvSpPr>
        <p:spPr>
          <a:xfrm>
            <a:off x="822960" y="1920240"/>
            <a:ext cx="4815688" cy="365760"/>
          </a:xfrm>
          <a:prstGeom prst="rect">
            <a:avLst/>
          </a:prstGeom>
          <a:noFill/>
          <a:ln/>
        </p:spPr>
        <p:txBody>
          <a:bodyPr wrap="square" lIns="0" tIns="0" rIns="0" bIns="0" rtlCol="0" anchor="ctr"/>
          <a:lstStyle/>
          <a:p>
            <a:pPr indent="0" marL="0">
              <a:buNone/>
            </a:pPr>
            <a:r>
              <a:rPr lang="en-US" sz="1450" b="1" dirty="0">
                <a:solidFill>
                  <a:srgbClr val="6B6860"/>
                </a:solidFill>
                <a:latin typeface="Calibri" pitchFamily="34" charset="0"/>
                <a:ea typeface="Calibri" pitchFamily="34" charset="-122"/>
                <a:cs typeface="Calibri" pitchFamily="34" charset="-120"/>
              </a:rPr>
              <a:t>TODAY — people spend time:</a:t>
            </a:r>
            <a:endParaRPr lang="en-US" sz="1450" dirty="0"/>
          </a:p>
        </p:txBody>
      </p:sp>
      <p:sp>
        <p:nvSpPr>
          <p:cNvPr id="6" name="Text 4"/>
          <p:cNvSpPr txBox="1"/>
          <p:nvPr/>
        </p:nvSpPr>
        <p:spPr>
          <a:xfrm>
            <a:off x="822960" y="2377440"/>
            <a:ext cx="4815688" cy="2651760"/>
          </a:xfrm>
          <a:prstGeom prst="rect">
            <a:avLst/>
          </a:prstGeom>
          <a:noFill/>
          <a:ln/>
        </p:spPr>
        <p:txBody>
          <a:bodyPr wrap="square" lIns="0" tIns="0" rIns="0" bIns="0" rtlCol="0" anchor="t"/>
          <a:lstStyle/>
          <a:p>
            <a:pPr algn="l" marL="342900" indent="-342900">
              <a:lnSpc>
                <a:spcPct val="108000"/>
              </a:lnSpc>
              <a:spcAft>
                <a:spcPts val="800"/>
              </a:spcAft>
              <a:buSzPct val="100000"/>
              <a:buChar char="–"/>
            </a:pPr>
            <a:r>
              <a:rPr lang="en-US" sz="1400" dirty="0">
                <a:solidFill>
                  <a:srgbClr val="1A1917"/>
                </a:solidFill>
                <a:latin typeface="Calibri" pitchFamily="34" charset="0"/>
                <a:ea typeface="Calibri" pitchFamily="34" charset="-122"/>
                <a:cs typeface="Calibri" pitchFamily="34" charset="-120"/>
              </a:rPr>
              <a:t>Searching</a:t>
            </a:r>
            <a:endParaRPr lang="en-US" sz="1400" dirty="0"/>
          </a:p>
          <a:p>
            <a:pPr algn="l" marL="342900" indent="-342900">
              <a:lnSpc>
                <a:spcPct val="108000"/>
              </a:lnSpc>
              <a:spcAft>
                <a:spcPts val="800"/>
              </a:spcAft>
              <a:buSzPct val="100000"/>
              <a:buChar char="–"/>
            </a:pPr>
            <a:r>
              <a:rPr lang="en-US" sz="1400" dirty="0">
                <a:solidFill>
                  <a:srgbClr val="1A1917"/>
                </a:solidFill>
                <a:latin typeface="Calibri" pitchFamily="34" charset="0"/>
                <a:ea typeface="Calibri" pitchFamily="34" charset="-122"/>
                <a:cs typeface="Calibri" pitchFamily="34" charset="-120"/>
              </a:rPr>
              <a:t>Checking</a:t>
            </a:r>
            <a:endParaRPr lang="en-US" sz="1400" dirty="0"/>
          </a:p>
          <a:p>
            <a:pPr algn="l" marL="342900" indent="-342900">
              <a:lnSpc>
                <a:spcPct val="108000"/>
              </a:lnSpc>
              <a:spcAft>
                <a:spcPts val="800"/>
              </a:spcAft>
              <a:buSzPct val="100000"/>
              <a:buChar char="–"/>
            </a:pPr>
            <a:r>
              <a:rPr lang="en-US" sz="1400" dirty="0">
                <a:solidFill>
                  <a:srgbClr val="1A1917"/>
                </a:solidFill>
                <a:latin typeface="Calibri" pitchFamily="34" charset="0"/>
                <a:ea typeface="Calibri" pitchFamily="34" charset="-122"/>
                <a:cs typeface="Calibri" pitchFamily="34" charset="-120"/>
              </a:rPr>
              <a:t>Copying</a:t>
            </a:r>
            <a:endParaRPr lang="en-US" sz="1400" dirty="0"/>
          </a:p>
          <a:p>
            <a:pPr algn="l" marL="342900" indent="-342900">
              <a:lnSpc>
                <a:spcPct val="108000"/>
              </a:lnSpc>
              <a:spcAft>
                <a:spcPts val="800"/>
              </a:spcAft>
              <a:buSzPct val="100000"/>
              <a:buChar char="–"/>
            </a:pPr>
            <a:r>
              <a:rPr lang="en-US" sz="1400" dirty="0">
                <a:solidFill>
                  <a:srgbClr val="1A1917"/>
                </a:solidFill>
                <a:latin typeface="Calibri" pitchFamily="34" charset="0"/>
                <a:ea typeface="Calibri" pitchFamily="34" charset="-122"/>
                <a:cs typeface="Calibri" pitchFamily="34" charset="-120"/>
              </a:rPr>
              <a:t>Calculating</a:t>
            </a:r>
            <a:endParaRPr lang="en-US" sz="1400" dirty="0"/>
          </a:p>
          <a:p>
            <a:pPr algn="l" marL="342900" indent="-342900">
              <a:lnSpc>
                <a:spcPct val="108000"/>
              </a:lnSpc>
              <a:spcAft>
                <a:spcPts val="800"/>
              </a:spcAft>
              <a:buSzPct val="100000"/>
              <a:buChar char="–"/>
            </a:pPr>
            <a:r>
              <a:rPr lang="en-US" sz="1400" dirty="0">
                <a:solidFill>
                  <a:srgbClr val="1A1917"/>
                </a:solidFill>
                <a:latin typeface="Calibri" pitchFamily="34" charset="0"/>
                <a:ea typeface="Calibri" pitchFamily="34" charset="-122"/>
                <a:cs typeface="Calibri" pitchFamily="34" charset="-120"/>
              </a:rPr>
              <a:t>Following up</a:t>
            </a:r>
            <a:endParaRPr lang="en-US" sz="1400" dirty="0"/>
          </a:p>
          <a:p>
            <a:pPr algn="l" marL="342900" indent="-342900">
              <a:lnSpc>
                <a:spcPct val="108000"/>
              </a:lnSpc>
              <a:spcAft>
                <a:spcPts val="800"/>
              </a:spcAft>
              <a:buSzPct val="100000"/>
              <a:buChar char="–"/>
            </a:pPr>
            <a:r>
              <a:rPr lang="en-US" sz="1400" dirty="0">
                <a:solidFill>
                  <a:srgbClr val="1A1917"/>
                </a:solidFill>
                <a:latin typeface="Calibri" pitchFamily="34" charset="0"/>
                <a:ea typeface="Calibri" pitchFamily="34" charset="-122"/>
                <a:cs typeface="Calibri" pitchFamily="34" charset="-120"/>
              </a:rPr>
              <a:t>Preparing reports</a:t>
            </a:r>
            <a:endParaRPr lang="en-US" sz="1400" dirty="0"/>
          </a:p>
          <a:p>
            <a:pPr algn="l" marL="342900" indent="-342900">
              <a:lnSpc>
                <a:spcPct val="108000"/>
              </a:lnSpc>
              <a:spcAft>
                <a:spcPts val="800"/>
              </a:spcAft>
              <a:buSzPct val="100000"/>
              <a:buChar char="–"/>
            </a:pPr>
            <a:r>
              <a:rPr lang="en-US" sz="1400" dirty="0">
                <a:solidFill>
                  <a:srgbClr val="1A1917"/>
                </a:solidFill>
                <a:latin typeface="Calibri" pitchFamily="34" charset="0"/>
                <a:ea typeface="Calibri" pitchFamily="34" charset="-122"/>
                <a:cs typeface="Calibri" pitchFamily="34" charset="-120"/>
              </a:rPr>
              <a:t>Finding information</a:t>
            </a:r>
            <a:endParaRPr lang="en-US" sz="1400" dirty="0"/>
          </a:p>
        </p:txBody>
      </p:sp>
      <p:sp>
        <p:nvSpPr>
          <p:cNvPr id="7" name="Shape 5"/>
          <p:cNvSpPr/>
          <p:nvPr/>
        </p:nvSpPr>
        <p:spPr>
          <a:xfrm>
            <a:off x="6278728" y="1691640"/>
            <a:ext cx="5364328" cy="3566160"/>
          </a:xfrm>
          <a:prstGeom prst="roundRect">
            <a:avLst>
              <a:gd name="adj" fmla="val 2564"/>
            </a:avLst>
          </a:prstGeom>
          <a:solidFill>
            <a:srgbClr val="1A4FD6"/>
          </a:solidFill>
          <a:ln/>
        </p:spPr>
      </p:sp>
      <p:sp>
        <p:nvSpPr>
          <p:cNvPr id="8" name="Text 6"/>
          <p:cNvSpPr txBox="1"/>
          <p:nvPr/>
        </p:nvSpPr>
        <p:spPr>
          <a:xfrm>
            <a:off x="6553048" y="1920240"/>
            <a:ext cx="4815688" cy="365760"/>
          </a:xfrm>
          <a:prstGeom prst="rect">
            <a:avLst/>
          </a:prstGeom>
          <a:noFill/>
          <a:ln/>
        </p:spPr>
        <p:txBody>
          <a:bodyPr wrap="square" lIns="0" tIns="0" rIns="0" bIns="0" rtlCol="0" anchor="ctr"/>
          <a:lstStyle/>
          <a:p>
            <a:pPr indent="0" marL="0">
              <a:buNone/>
            </a:pPr>
            <a:r>
              <a:rPr lang="en-US" sz="1450" b="1" dirty="0">
                <a:solidFill>
                  <a:srgbClr val="BFD0F7"/>
                </a:solidFill>
                <a:latin typeface="Calibri" pitchFamily="34" charset="0"/>
                <a:ea typeface="Calibri" pitchFamily="34" charset="-122"/>
                <a:cs typeface="Calibri" pitchFamily="34" charset="-120"/>
              </a:rPr>
              <a:t>TOMORROW — people spend more time:</a:t>
            </a:r>
            <a:endParaRPr lang="en-US" sz="1450" dirty="0"/>
          </a:p>
        </p:txBody>
      </p:sp>
      <p:sp>
        <p:nvSpPr>
          <p:cNvPr id="9" name="Text 7"/>
          <p:cNvSpPr txBox="1"/>
          <p:nvPr/>
        </p:nvSpPr>
        <p:spPr>
          <a:xfrm>
            <a:off x="6553048" y="2377440"/>
            <a:ext cx="4815688" cy="2651760"/>
          </a:xfrm>
          <a:prstGeom prst="rect">
            <a:avLst/>
          </a:prstGeom>
          <a:noFill/>
          <a:ln/>
        </p:spPr>
        <p:txBody>
          <a:bodyPr wrap="square" lIns="0" tIns="0" rIns="0" bIns="0" rtlCol="0" anchor="t"/>
          <a:lstStyle/>
          <a:p>
            <a:pPr algn="l" marL="342900" indent="-342900">
              <a:lnSpc>
                <a:spcPct val="108000"/>
              </a:lnSpc>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Selling</a:t>
            </a:r>
            <a:endParaRPr lang="en-US" sz="1400" dirty="0"/>
          </a:p>
          <a:p>
            <a:pPr algn="l" marL="342900" indent="-342900">
              <a:lnSpc>
                <a:spcPct val="108000"/>
              </a:lnSpc>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Solving problems</a:t>
            </a:r>
            <a:endParaRPr lang="en-US" sz="1400" dirty="0"/>
          </a:p>
          <a:p>
            <a:pPr algn="l" marL="342900" indent="-342900">
              <a:lnSpc>
                <a:spcPct val="108000"/>
              </a:lnSpc>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Improving processes</a:t>
            </a:r>
            <a:endParaRPr lang="en-US" sz="1400" dirty="0"/>
          </a:p>
          <a:p>
            <a:pPr algn="l" marL="342900" indent="-342900">
              <a:lnSpc>
                <a:spcPct val="108000"/>
              </a:lnSpc>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Negotiating</a:t>
            </a:r>
            <a:endParaRPr lang="en-US" sz="1400" dirty="0"/>
          </a:p>
          <a:p>
            <a:pPr algn="l" marL="342900" indent="-342900">
              <a:lnSpc>
                <a:spcPct val="108000"/>
              </a:lnSpc>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Engineering</a:t>
            </a:r>
            <a:endParaRPr lang="en-US" sz="1400" dirty="0"/>
          </a:p>
          <a:p>
            <a:pPr algn="l" marL="342900" indent="-342900">
              <a:lnSpc>
                <a:spcPct val="108000"/>
              </a:lnSpc>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Managing customers</a:t>
            </a:r>
            <a:endParaRPr lang="en-US" sz="1400" dirty="0"/>
          </a:p>
          <a:p>
            <a:pPr algn="l" marL="342900" indent="-342900">
              <a:lnSpc>
                <a:spcPct val="108000"/>
              </a:lnSpc>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Making decisions</a:t>
            </a:r>
            <a:endParaRPr lang="en-US" sz="1400" dirty="0"/>
          </a:p>
        </p:txBody>
      </p:sp>
      <p:sp>
        <p:nvSpPr>
          <p:cNvPr id="10" name="Text 8"/>
          <p:cNvSpPr txBox="1"/>
          <p:nvPr/>
        </p:nvSpPr>
        <p:spPr>
          <a:xfrm>
            <a:off x="548640" y="5532120"/>
            <a:ext cx="11094415" cy="457200"/>
          </a:xfrm>
          <a:prstGeom prst="rect">
            <a:avLst/>
          </a:prstGeom>
          <a:noFill/>
          <a:ln/>
        </p:spPr>
        <p:txBody>
          <a:bodyPr wrap="square" lIns="0" tIns="0" rIns="0" bIns="0" rtlCol="0" anchor="ctr"/>
          <a:lstStyle/>
          <a:p>
            <a:pPr indent="0" marL="0">
              <a:buNone/>
            </a:pPr>
            <a:r>
              <a:rPr lang="en-US" sz="1900" b="1" dirty="0">
                <a:solidFill>
                  <a:srgbClr val="1A1917"/>
                </a:solidFill>
                <a:latin typeface="Cambria" pitchFamily="34" charset="0"/>
                <a:ea typeface="Cambria" pitchFamily="34" charset="-122"/>
                <a:cs typeface="Cambria" pitchFamily="34" charset="-120"/>
              </a:rPr>
              <a:t>The goal is not fewer people. The goal is more productive people.</a:t>
            </a:r>
            <a:endParaRPr lang="en-US" sz="1900" dirty="0"/>
          </a:p>
        </p:txBody>
      </p:sp>
      <p:sp>
        <p:nvSpPr>
          <p:cNvPr id="11" name="Text 9"/>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13" name="Text 10"/>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ONE PRACTICAL ATTEMPT AT THIS IDEA</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200" b="1" dirty="0">
                <a:solidFill>
                  <a:srgbClr val="1A1917"/>
                </a:solidFill>
                <a:latin typeface="Cambria" pitchFamily="34" charset="0"/>
                <a:ea typeface="Cambria" pitchFamily="34" charset="-122"/>
                <a:cs typeface="Cambria" pitchFamily="34" charset="-120"/>
              </a:rPr>
              <a:t>Where CorruFlow Fits</a:t>
            </a:r>
            <a:endParaRPr lang="en-US" sz="3200" dirty="0"/>
          </a:p>
        </p:txBody>
      </p:sp>
      <p:sp>
        <p:nvSpPr>
          <p:cNvPr id="4" name="Text 2"/>
          <p:cNvSpPr txBox="1"/>
          <p:nvPr/>
        </p:nvSpPr>
        <p:spPr>
          <a:xfrm>
            <a:off x="548640" y="1508760"/>
            <a:ext cx="11094415" cy="502920"/>
          </a:xfrm>
          <a:prstGeom prst="rect">
            <a:avLst/>
          </a:prstGeom>
          <a:noFill/>
          <a:ln/>
        </p:spPr>
        <p:txBody>
          <a:bodyPr wrap="square" lIns="0" tIns="0" rIns="0" bIns="0" rtlCol="0" anchor="ctr"/>
          <a:lstStyle/>
          <a:p>
            <a:pPr indent="0" marL="0">
              <a:buNone/>
            </a:pPr>
            <a:r>
              <a:rPr lang="en-US" sz="1600" i="1" dirty="0">
                <a:solidFill>
                  <a:srgbClr val="6B6860"/>
                </a:solidFill>
                <a:latin typeface="Calibri" pitchFamily="34" charset="0"/>
                <a:ea typeface="Calibri" pitchFamily="34" charset="-122"/>
                <a:cs typeface="Calibri" pitchFamily="34" charset="-120"/>
              </a:rPr>
              <a:t>“CorruFlow is our attempt to build this idea specifically for packaging manufacturing.”</a:t>
            </a:r>
            <a:endParaRPr lang="en-US" sz="1600" dirty="0"/>
          </a:p>
        </p:txBody>
      </p:sp>
      <p:sp>
        <p:nvSpPr>
          <p:cNvPr id="5" name="Shape 3"/>
          <p:cNvSpPr/>
          <p:nvPr/>
        </p:nvSpPr>
        <p:spPr>
          <a:xfrm>
            <a:off x="548640" y="2286000"/>
            <a:ext cx="3515258" cy="914400"/>
          </a:xfrm>
          <a:prstGeom prst="roundRect">
            <a:avLst>
              <a:gd name="adj" fmla="val 8000"/>
            </a:avLst>
          </a:prstGeom>
          <a:solidFill>
            <a:srgbClr val="EEF2FD"/>
          </a:solidFill>
          <a:ln w="12700">
            <a:solidFill>
              <a:srgbClr val="1A4FD6"/>
            </a:solidFill>
            <a:prstDash val="solid"/>
          </a:ln>
        </p:spPr>
      </p:sp>
      <p:sp>
        <p:nvSpPr>
          <p:cNvPr id="6" name="Text 4"/>
          <p:cNvSpPr txBox="1"/>
          <p:nvPr/>
        </p:nvSpPr>
        <p:spPr>
          <a:xfrm>
            <a:off x="603504" y="2286000"/>
            <a:ext cx="3405530" cy="914400"/>
          </a:xfrm>
          <a:prstGeom prst="rect">
            <a:avLst/>
          </a:prstGeom>
          <a:noFill/>
          <a:ln/>
        </p:spPr>
        <p:txBody>
          <a:bodyPr wrap="square" lIns="0" tIns="0" rIns="0" bIns="0" rtlCol="0" anchor="ctr"/>
          <a:lstStyle/>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AI Engineering</a:t>
            </a:r>
            <a:endParaRPr lang="en-US" sz="1300" dirty="0"/>
          </a:p>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Assistant</a:t>
            </a:r>
            <a:endParaRPr lang="en-US" sz="1300" dirty="0"/>
          </a:p>
        </p:txBody>
      </p:sp>
      <p:sp>
        <p:nvSpPr>
          <p:cNvPr id="7" name="Shape 5"/>
          <p:cNvSpPr/>
          <p:nvPr/>
        </p:nvSpPr>
        <p:spPr>
          <a:xfrm>
            <a:off x="4338218" y="2286000"/>
            <a:ext cx="3515258" cy="914400"/>
          </a:xfrm>
          <a:prstGeom prst="roundRect">
            <a:avLst>
              <a:gd name="adj" fmla="val 8000"/>
            </a:avLst>
          </a:prstGeom>
          <a:solidFill>
            <a:srgbClr val="EEF2FD"/>
          </a:solidFill>
          <a:ln w="12700">
            <a:solidFill>
              <a:srgbClr val="1A4FD6"/>
            </a:solidFill>
            <a:prstDash val="solid"/>
          </a:ln>
        </p:spPr>
      </p:sp>
      <p:sp>
        <p:nvSpPr>
          <p:cNvPr id="8" name="Text 6"/>
          <p:cNvSpPr txBox="1"/>
          <p:nvPr/>
        </p:nvSpPr>
        <p:spPr>
          <a:xfrm>
            <a:off x="4393082" y="2286000"/>
            <a:ext cx="3405530" cy="914400"/>
          </a:xfrm>
          <a:prstGeom prst="rect">
            <a:avLst/>
          </a:prstGeom>
          <a:noFill/>
          <a:ln/>
        </p:spPr>
        <p:txBody>
          <a:bodyPr wrap="square" lIns="0" tIns="0" rIns="0" bIns="0" rtlCol="0" anchor="ctr"/>
          <a:lstStyle/>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Product</a:t>
            </a:r>
            <a:endParaRPr lang="en-US" sz="1300" dirty="0"/>
          </a:p>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Engineering</a:t>
            </a:r>
            <a:endParaRPr lang="en-US" sz="1300" dirty="0"/>
          </a:p>
        </p:txBody>
      </p:sp>
      <p:sp>
        <p:nvSpPr>
          <p:cNvPr id="9" name="Shape 7"/>
          <p:cNvSpPr/>
          <p:nvPr/>
        </p:nvSpPr>
        <p:spPr>
          <a:xfrm>
            <a:off x="8127797" y="2286000"/>
            <a:ext cx="3515258" cy="914400"/>
          </a:xfrm>
          <a:prstGeom prst="roundRect">
            <a:avLst>
              <a:gd name="adj" fmla="val 8000"/>
            </a:avLst>
          </a:prstGeom>
          <a:solidFill>
            <a:srgbClr val="EEF2FD"/>
          </a:solidFill>
          <a:ln w="12700">
            <a:solidFill>
              <a:srgbClr val="1A4FD6"/>
            </a:solidFill>
            <a:prstDash val="solid"/>
          </a:ln>
        </p:spPr>
      </p:sp>
      <p:sp>
        <p:nvSpPr>
          <p:cNvPr id="10" name="Text 8"/>
          <p:cNvSpPr txBox="1"/>
          <p:nvPr/>
        </p:nvSpPr>
        <p:spPr>
          <a:xfrm>
            <a:off x="8182661" y="2286000"/>
            <a:ext cx="3405530" cy="914400"/>
          </a:xfrm>
          <a:prstGeom prst="rect">
            <a:avLst/>
          </a:prstGeom>
          <a:noFill/>
          <a:ln/>
        </p:spPr>
        <p:txBody>
          <a:bodyPr wrap="square" lIns="0" tIns="0" rIns="0" bIns="0" rtlCol="0" anchor="ctr"/>
          <a:lstStyle/>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Costing</a:t>
            </a:r>
            <a:endParaRPr lang="en-US" sz="1300" dirty="0"/>
          </a:p>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Engine</a:t>
            </a:r>
            <a:endParaRPr lang="en-US" sz="1300" dirty="0"/>
          </a:p>
        </p:txBody>
      </p:sp>
      <p:sp>
        <p:nvSpPr>
          <p:cNvPr id="11" name="Shape 9"/>
          <p:cNvSpPr/>
          <p:nvPr/>
        </p:nvSpPr>
        <p:spPr>
          <a:xfrm>
            <a:off x="548640" y="3456432"/>
            <a:ext cx="3515258" cy="914400"/>
          </a:xfrm>
          <a:prstGeom prst="roundRect">
            <a:avLst>
              <a:gd name="adj" fmla="val 8000"/>
            </a:avLst>
          </a:prstGeom>
          <a:solidFill>
            <a:srgbClr val="EEF2FD"/>
          </a:solidFill>
          <a:ln w="12700">
            <a:solidFill>
              <a:srgbClr val="1A4FD6"/>
            </a:solidFill>
            <a:prstDash val="solid"/>
          </a:ln>
        </p:spPr>
      </p:sp>
      <p:sp>
        <p:nvSpPr>
          <p:cNvPr id="12" name="Text 10"/>
          <p:cNvSpPr txBox="1"/>
          <p:nvPr/>
        </p:nvSpPr>
        <p:spPr>
          <a:xfrm>
            <a:off x="603504" y="3456432"/>
            <a:ext cx="3405530" cy="914400"/>
          </a:xfrm>
          <a:prstGeom prst="rect">
            <a:avLst/>
          </a:prstGeom>
          <a:noFill/>
          <a:ln/>
        </p:spPr>
        <p:txBody>
          <a:bodyPr wrap="square" lIns="0" tIns="0" rIns="0" bIns="0" rtlCol="0" anchor="ctr"/>
          <a:lstStyle/>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Paper</a:t>
            </a:r>
            <a:endParaRPr lang="en-US" sz="1300" dirty="0"/>
          </a:p>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Master</a:t>
            </a:r>
            <a:endParaRPr lang="en-US" sz="1300" dirty="0"/>
          </a:p>
        </p:txBody>
      </p:sp>
      <p:sp>
        <p:nvSpPr>
          <p:cNvPr id="13" name="Shape 11"/>
          <p:cNvSpPr/>
          <p:nvPr/>
        </p:nvSpPr>
        <p:spPr>
          <a:xfrm>
            <a:off x="4338218" y="3456432"/>
            <a:ext cx="3515258" cy="914400"/>
          </a:xfrm>
          <a:prstGeom prst="roundRect">
            <a:avLst>
              <a:gd name="adj" fmla="val 8000"/>
            </a:avLst>
          </a:prstGeom>
          <a:solidFill>
            <a:srgbClr val="EEF2FD"/>
          </a:solidFill>
          <a:ln w="12700">
            <a:solidFill>
              <a:srgbClr val="1A4FD6"/>
            </a:solidFill>
            <a:prstDash val="solid"/>
          </a:ln>
        </p:spPr>
      </p:sp>
      <p:sp>
        <p:nvSpPr>
          <p:cNvPr id="14" name="Text 12"/>
          <p:cNvSpPr txBox="1"/>
          <p:nvPr/>
        </p:nvSpPr>
        <p:spPr>
          <a:xfrm>
            <a:off x="4393082" y="3456432"/>
            <a:ext cx="3405530" cy="914400"/>
          </a:xfrm>
          <a:prstGeom prst="rect">
            <a:avLst/>
          </a:prstGeom>
          <a:noFill/>
          <a:ln/>
        </p:spPr>
        <p:txBody>
          <a:bodyPr wrap="square" lIns="0" tIns="0" rIns="0" bIns="0" rtlCol="0" anchor="ctr"/>
          <a:lstStyle/>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Inventory</a:t>
            </a:r>
            <a:endParaRPr lang="en-US" sz="1300" dirty="0"/>
          </a:p>
        </p:txBody>
      </p:sp>
      <p:sp>
        <p:nvSpPr>
          <p:cNvPr id="15" name="Shape 13"/>
          <p:cNvSpPr/>
          <p:nvPr/>
        </p:nvSpPr>
        <p:spPr>
          <a:xfrm>
            <a:off x="8127797" y="3456432"/>
            <a:ext cx="3515258" cy="914400"/>
          </a:xfrm>
          <a:prstGeom prst="roundRect">
            <a:avLst>
              <a:gd name="adj" fmla="val 8000"/>
            </a:avLst>
          </a:prstGeom>
          <a:solidFill>
            <a:srgbClr val="EEF2FD"/>
          </a:solidFill>
          <a:ln w="12700">
            <a:solidFill>
              <a:srgbClr val="1A4FD6"/>
            </a:solidFill>
            <a:prstDash val="solid"/>
          </a:ln>
        </p:spPr>
      </p:sp>
      <p:sp>
        <p:nvSpPr>
          <p:cNvPr id="16" name="Text 14"/>
          <p:cNvSpPr txBox="1"/>
          <p:nvPr/>
        </p:nvSpPr>
        <p:spPr>
          <a:xfrm>
            <a:off x="8182661" y="3456432"/>
            <a:ext cx="3405530" cy="914400"/>
          </a:xfrm>
          <a:prstGeom prst="rect">
            <a:avLst/>
          </a:prstGeom>
          <a:noFill/>
          <a:ln/>
        </p:spPr>
        <p:txBody>
          <a:bodyPr wrap="square" lIns="0" tIns="0" rIns="0" bIns="0" rtlCol="0" anchor="ctr"/>
          <a:lstStyle/>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Production &amp;</a:t>
            </a:r>
            <a:endParaRPr lang="en-US" sz="1300" dirty="0"/>
          </a:p>
          <a:p>
            <a:pPr algn="ctr" indent="0" marL="0">
              <a:lnSpc>
                <a:spcPct val="98000"/>
              </a:lnSpc>
              <a:buNone/>
            </a:pPr>
            <a:r>
              <a:rPr lang="en-US" sz="1300" b="1" dirty="0">
                <a:solidFill>
                  <a:srgbClr val="1A1917"/>
                </a:solidFill>
                <a:latin typeface="Calibri" pitchFamily="34" charset="0"/>
                <a:ea typeface="Calibri" pitchFamily="34" charset="-122"/>
                <a:cs typeface="Calibri" pitchFamily="34" charset="-120"/>
              </a:rPr>
              <a:t>Order Workflow</a:t>
            </a:r>
            <a:endParaRPr lang="en-US" sz="1300" dirty="0"/>
          </a:p>
        </p:txBody>
      </p:sp>
      <p:sp>
        <p:nvSpPr>
          <p:cNvPr id="17" name="Shape 15"/>
          <p:cNvSpPr/>
          <p:nvPr/>
        </p:nvSpPr>
        <p:spPr>
          <a:xfrm>
            <a:off x="548640" y="4690872"/>
            <a:ext cx="11094415" cy="914400"/>
          </a:xfrm>
          <a:prstGeom prst="roundRect">
            <a:avLst>
              <a:gd name="adj" fmla="val 10000"/>
            </a:avLst>
          </a:prstGeom>
          <a:solidFill>
            <a:srgbClr val="1A1917"/>
          </a:solidFill>
          <a:ln/>
        </p:spPr>
      </p:sp>
      <p:sp>
        <p:nvSpPr>
          <p:cNvPr id="18" name="Text 16"/>
          <p:cNvSpPr txBox="1"/>
          <p:nvPr/>
        </p:nvSpPr>
        <p:spPr>
          <a:xfrm>
            <a:off x="822960" y="4690872"/>
            <a:ext cx="10545775" cy="914400"/>
          </a:xfrm>
          <a:prstGeom prst="rect">
            <a:avLst/>
          </a:prstGeom>
          <a:noFill/>
          <a:ln/>
        </p:spPr>
        <p:txBody>
          <a:bodyPr wrap="square" lIns="0" tIns="0" rIns="0" bIns="0" rtlCol="0" anchor="ctr"/>
          <a:lstStyle/>
          <a:p>
            <a:pPr algn="l" indent="0" marL="0">
              <a:buNone/>
            </a:pPr>
            <a:r>
              <a:rPr lang="en-US" sz="2200" b="1" i="1" dirty="0">
                <a:solidFill>
                  <a:srgbClr val="FFFFFF"/>
                </a:solidFill>
                <a:latin typeface="Cambria" pitchFamily="34" charset="0"/>
                <a:ea typeface="Cambria" pitchFamily="34" charset="-122"/>
                <a:cs typeface="Cambria" pitchFamily="34" charset="-120"/>
              </a:rPr>
              <a:t>“Let's stop talking about it — and actually run it.”</a:t>
            </a:r>
            <a:endParaRPr lang="en-US" sz="2200" dirty="0"/>
          </a:p>
        </p:txBody>
      </p:sp>
      <p:sp>
        <p:nvSpPr>
          <p:cNvPr id="19" name="Text 17"/>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21" name="Text 18"/>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A1917"/>
        </a:solidFill>
      </p:bgPr>
    </p:bg>
    <p:spTree>
      <p:nvGrpSpPr>
        <p:cNvPr id="1" name=""/>
        <p:cNvGrpSpPr/>
        <p:nvPr/>
      </p:nvGrpSpPr>
      <p:grpSpPr>
        <a:xfrm>
          <a:off x="0" y="0"/>
          <a:ext cx="0" cy="0"/>
          <a:chOff x="0" y="0"/>
          <a:chExt cx="0" cy="0"/>
        </a:xfrm>
      </p:grpSpPr>
      <p:sp>
        <p:nvSpPr>
          <p:cNvPr id="2" name="Shape 0"/>
          <p:cNvSpPr/>
          <p:nvPr/>
        </p:nvSpPr>
        <p:spPr>
          <a:xfrm>
            <a:off x="640080" y="5852160"/>
            <a:ext cx="219456" cy="109728"/>
          </a:xfrm>
          <a:prstGeom prst="line">
            <a:avLst/>
          </a:prstGeom>
          <a:noFill/>
          <a:ln w="22225">
            <a:solidFill>
              <a:srgbClr val="8B6F47"/>
            </a:solidFill>
            <a:prstDash val="solid"/>
          </a:ln>
        </p:spPr>
      </p:sp>
      <p:sp>
        <p:nvSpPr>
          <p:cNvPr id="3" name="Shape 1"/>
          <p:cNvSpPr/>
          <p:nvPr/>
        </p:nvSpPr>
        <p:spPr>
          <a:xfrm flipV="1">
            <a:off x="859536" y="5852160"/>
            <a:ext cx="219456" cy="109728"/>
          </a:xfrm>
          <a:prstGeom prst="line">
            <a:avLst/>
          </a:prstGeom>
          <a:noFill/>
          <a:ln w="22225">
            <a:solidFill>
              <a:srgbClr val="8B6F47"/>
            </a:solidFill>
            <a:prstDash val="solid"/>
          </a:ln>
        </p:spPr>
      </p:sp>
      <p:sp>
        <p:nvSpPr>
          <p:cNvPr id="4" name="Shape 2"/>
          <p:cNvSpPr/>
          <p:nvPr/>
        </p:nvSpPr>
        <p:spPr>
          <a:xfrm>
            <a:off x="1078992" y="5852160"/>
            <a:ext cx="219456" cy="109728"/>
          </a:xfrm>
          <a:prstGeom prst="line">
            <a:avLst/>
          </a:prstGeom>
          <a:noFill/>
          <a:ln w="22225">
            <a:solidFill>
              <a:srgbClr val="8B6F47"/>
            </a:solidFill>
            <a:prstDash val="solid"/>
          </a:ln>
        </p:spPr>
      </p:sp>
      <p:sp>
        <p:nvSpPr>
          <p:cNvPr id="5" name="Shape 3"/>
          <p:cNvSpPr/>
          <p:nvPr/>
        </p:nvSpPr>
        <p:spPr>
          <a:xfrm flipV="1">
            <a:off x="1298448" y="5852160"/>
            <a:ext cx="219456" cy="109728"/>
          </a:xfrm>
          <a:prstGeom prst="line">
            <a:avLst/>
          </a:prstGeom>
          <a:noFill/>
          <a:ln w="22225">
            <a:solidFill>
              <a:srgbClr val="8B6F47"/>
            </a:solidFill>
            <a:prstDash val="solid"/>
          </a:ln>
        </p:spPr>
      </p:sp>
      <p:sp>
        <p:nvSpPr>
          <p:cNvPr id="6" name="Shape 4"/>
          <p:cNvSpPr/>
          <p:nvPr/>
        </p:nvSpPr>
        <p:spPr>
          <a:xfrm>
            <a:off x="1517904" y="5852160"/>
            <a:ext cx="219456" cy="109728"/>
          </a:xfrm>
          <a:prstGeom prst="line">
            <a:avLst/>
          </a:prstGeom>
          <a:noFill/>
          <a:ln w="22225">
            <a:solidFill>
              <a:srgbClr val="8B6F47"/>
            </a:solidFill>
            <a:prstDash val="solid"/>
          </a:ln>
        </p:spPr>
      </p:sp>
      <p:sp>
        <p:nvSpPr>
          <p:cNvPr id="7" name="Shape 5"/>
          <p:cNvSpPr/>
          <p:nvPr/>
        </p:nvSpPr>
        <p:spPr>
          <a:xfrm flipV="1">
            <a:off x="1737360" y="5852160"/>
            <a:ext cx="219456" cy="109728"/>
          </a:xfrm>
          <a:prstGeom prst="line">
            <a:avLst/>
          </a:prstGeom>
          <a:noFill/>
          <a:ln w="22225">
            <a:solidFill>
              <a:srgbClr val="8B6F47"/>
            </a:solidFill>
            <a:prstDash val="solid"/>
          </a:ln>
        </p:spPr>
      </p:sp>
      <p:sp>
        <p:nvSpPr>
          <p:cNvPr id="8" name="Shape 6"/>
          <p:cNvSpPr/>
          <p:nvPr/>
        </p:nvSpPr>
        <p:spPr>
          <a:xfrm>
            <a:off x="1956816" y="5852160"/>
            <a:ext cx="219456" cy="109728"/>
          </a:xfrm>
          <a:prstGeom prst="line">
            <a:avLst/>
          </a:prstGeom>
          <a:noFill/>
          <a:ln w="22225">
            <a:solidFill>
              <a:srgbClr val="8B6F47"/>
            </a:solidFill>
            <a:prstDash val="solid"/>
          </a:ln>
        </p:spPr>
      </p:sp>
      <p:sp>
        <p:nvSpPr>
          <p:cNvPr id="9" name="Shape 7"/>
          <p:cNvSpPr/>
          <p:nvPr/>
        </p:nvSpPr>
        <p:spPr>
          <a:xfrm flipV="1">
            <a:off x="2176272" y="5852160"/>
            <a:ext cx="219456" cy="109728"/>
          </a:xfrm>
          <a:prstGeom prst="line">
            <a:avLst/>
          </a:prstGeom>
          <a:noFill/>
          <a:ln w="22225">
            <a:solidFill>
              <a:srgbClr val="8B6F47"/>
            </a:solidFill>
            <a:prstDash val="solid"/>
          </a:ln>
        </p:spPr>
      </p:sp>
      <p:sp>
        <p:nvSpPr>
          <p:cNvPr id="10" name="Shape 8"/>
          <p:cNvSpPr/>
          <p:nvPr/>
        </p:nvSpPr>
        <p:spPr>
          <a:xfrm>
            <a:off x="2395728" y="5852160"/>
            <a:ext cx="219456" cy="109728"/>
          </a:xfrm>
          <a:prstGeom prst="line">
            <a:avLst/>
          </a:prstGeom>
          <a:noFill/>
          <a:ln w="22225">
            <a:solidFill>
              <a:srgbClr val="8B6F47"/>
            </a:solidFill>
            <a:prstDash val="solid"/>
          </a:ln>
        </p:spPr>
      </p:sp>
      <p:sp>
        <p:nvSpPr>
          <p:cNvPr id="11" name="Shape 9"/>
          <p:cNvSpPr/>
          <p:nvPr/>
        </p:nvSpPr>
        <p:spPr>
          <a:xfrm>
            <a:off x="9448495" y="640080"/>
            <a:ext cx="219456" cy="109728"/>
          </a:xfrm>
          <a:prstGeom prst="line">
            <a:avLst/>
          </a:prstGeom>
          <a:noFill/>
          <a:ln w="22225">
            <a:solidFill>
              <a:srgbClr val="1A4FD6"/>
            </a:solidFill>
            <a:prstDash val="solid"/>
          </a:ln>
        </p:spPr>
      </p:sp>
      <p:sp>
        <p:nvSpPr>
          <p:cNvPr id="12" name="Shape 10"/>
          <p:cNvSpPr/>
          <p:nvPr/>
        </p:nvSpPr>
        <p:spPr>
          <a:xfrm flipV="1">
            <a:off x="9667951" y="640080"/>
            <a:ext cx="219456" cy="109728"/>
          </a:xfrm>
          <a:prstGeom prst="line">
            <a:avLst/>
          </a:prstGeom>
          <a:noFill/>
          <a:ln w="22225">
            <a:solidFill>
              <a:srgbClr val="1A4FD6"/>
            </a:solidFill>
            <a:prstDash val="solid"/>
          </a:ln>
        </p:spPr>
      </p:sp>
      <p:sp>
        <p:nvSpPr>
          <p:cNvPr id="13" name="Shape 11"/>
          <p:cNvSpPr/>
          <p:nvPr/>
        </p:nvSpPr>
        <p:spPr>
          <a:xfrm>
            <a:off x="9887407" y="640080"/>
            <a:ext cx="219456" cy="109728"/>
          </a:xfrm>
          <a:prstGeom prst="line">
            <a:avLst/>
          </a:prstGeom>
          <a:noFill/>
          <a:ln w="22225">
            <a:solidFill>
              <a:srgbClr val="1A4FD6"/>
            </a:solidFill>
            <a:prstDash val="solid"/>
          </a:ln>
        </p:spPr>
      </p:sp>
      <p:sp>
        <p:nvSpPr>
          <p:cNvPr id="14" name="Shape 12"/>
          <p:cNvSpPr/>
          <p:nvPr/>
        </p:nvSpPr>
        <p:spPr>
          <a:xfrm flipV="1">
            <a:off x="10106863" y="640080"/>
            <a:ext cx="219456" cy="109728"/>
          </a:xfrm>
          <a:prstGeom prst="line">
            <a:avLst/>
          </a:prstGeom>
          <a:noFill/>
          <a:ln w="22225">
            <a:solidFill>
              <a:srgbClr val="1A4FD6"/>
            </a:solidFill>
            <a:prstDash val="solid"/>
          </a:ln>
        </p:spPr>
      </p:sp>
      <p:sp>
        <p:nvSpPr>
          <p:cNvPr id="15" name="Shape 13"/>
          <p:cNvSpPr/>
          <p:nvPr/>
        </p:nvSpPr>
        <p:spPr>
          <a:xfrm>
            <a:off x="10326319" y="640080"/>
            <a:ext cx="219456" cy="109728"/>
          </a:xfrm>
          <a:prstGeom prst="line">
            <a:avLst/>
          </a:prstGeom>
          <a:noFill/>
          <a:ln w="22225">
            <a:solidFill>
              <a:srgbClr val="1A4FD6"/>
            </a:solidFill>
            <a:prstDash val="solid"/>
          </a:ln>
        </p:spPr>
      </p:sp>
      <p:sp>
        <p:nvSpPr>
          <p:cNvPr id="16" name="Shape 14"/>
          <p:cNvSpPr/>
          <p:nvPr/>
        </p:nvSpPr>
        <p:spPr>
          <a:xfrm flipV="1">
            <a:off x="10545775" y="640080"/>
            <a:ext cx="219456" cy="109728"/>
          </a:xfrm>
          <a:prstGeom prst="line">
            <a:avLst/>
          </a:prstGeom>
          <a:noFill/>
          <a:ln w="22225">
            <a:solidFill>
              <a:srgbClr val="1A4FD6"/>
            </a:solidFill>
            <a:prstDash val="solid"/>
          </a:ln>
        </p:spPr>
      </p:sp>
      <p:sp>
        <p:nvSpPr>
          <p:cNvPr id="17" name="Shape 15"/>
          <p:cNvSpPr/>
          <p:nvPr/>
        </p:nvSpPr>
        <p:spPr>
          <a:xfrm>
            <a:off x="10765231" y="640080"/>
            <a:ext cx="219456" cy="109728"/>
          </a:xfrm>
          <a:prstGeom prst="line">
            <a:avLst/>
          </a:prstGeom>
          <a:noFill/>
          <a:ln w="22225">
            <a:solidFill>
              <a:srgbClr val="1A4FD6"/>
            </a:solidFill>
            <a:prstDash val="solid"/>
          </a:ln>
        </p:spPr>
      </p:sp>
      <p:sp>
        <p:nvSpPr>
          <p:cNvPr id="18" name="Shape 16"/>
          <p:cNvSpPr/>
          <p:nvPr/>
        </p:nvSpPr>
        <p:spPr>
          <a:xfrm flipV="1">
            <a:off x="10984687" y="640080"/>
            <a:ext cx="219456" cy="109728"/>
          </a:xfrm>
          <a:prstGeom prst="line">
            <a:avLst/>
          </a:prstGeom>
          <a:noFill/>
          <a:ln w="22225">
            <a:solidFill>
              <a:srgbClr val="1A4FD6"/>
            </a:solidFill>
            <a:prstDash val="solid"/>
          </a:ln>
        </p:spPr>
      </p:sp>
      <p:sp>
        <p:nvSpPr>
          <p:cNvPr id="19" name="Shape 17"/>
          <p:cNvSpPr/>
          <p:nvPr/>
        </p:nvSpPr>
        <p:spPr>
          <a:xfrm>
            <a:off x="11204143" y="640080"/>
            <a:ext cx="219456" cy="109728"/>
          </a:xfrm>
          <a:prstGeom prst="line">
            <a:avLst/>
          </a:prstGeom>
          <a:noFill/>
          <a:ln w="22225">
            <a:solidFill>
              <a:srgbClr val="1A4FD6"/>
            </a:solidFill>
            <a:prstDash val="solid"/>
          </a:ln>
        </p:spPr>
      </p:sp>
      <p:sp>
        <p:nvSpPr>
          <p:cNvPr id="20" name="Text 18"/>
          <p:cNvSpPr txBox="1"/>
          <p:nvPr/>
        </p:nvSpPr>
        <p:spPr>
          <a:xfrm>
            <a:off x="822960" y="2148840"/>
            <a:ext cx="10545775" cy="457200"/>
          </a:xfrm>
          <a:prstGeom prst="rect">
            <a:avLst/>
          </a:prstGeom>
          <a:noFill/>
          <a:ln/>
        </p:spPr>
        <p:txBody>
          <a:bodyPr wrap="square" lIns="0" tIns="0" rIns="0" bIns="0" rtlCol="0" anchor="ctr"/>
          <a:lstStyle/>
          <a:p>
            <a:pPr indent="0" marL="0">
              <a:buNone/>
            </a:pPr>
            <a:r>
              <a:rPr lang="en-US" sz="1500" b="1" spc="400" kern="0" dirty="0">
                <a:solidFill>
                  <a:srgbClr val="9FB3EE"/>
                </a:solidFill>
                <a:latin typeface="Calibri" pitchFamily="34" charset="0"/>
                <a:ea typeface="Calibri" pitchFamily="34" charset="-122"/>
                <a:cs typeface="Calibri" pitchFamily="34" charset="-120"/>
              </a:rPr>
              <a:t>LIVE DEMO</a:t>
            </a:r>
            <a:endParaRPr lang="en-US" sz="1500" dirty="0"/>
          </a:p>
        </p:txBody>
      </p:sp>
      <p:sp>
        <p:nvSpPr>
          <p:cNvPr id="21" name="Text 19"/>
          <p:cNvSpPr txBox="1"/>
          <p:nvPr/>
        </p:nvSpPr>
        <p:spPr>
          <a:xfrm>
            <a:off x="822960" y="2606040"/>
            <a:ext cx="10545775" cy="1188720"/>
          </a:xfrm>
          <a:prstGeom prst="rect">
            <a:avLst/>
          </a:prstGeom>
          <a:noFill/>
          <a:ln/>
        </p:spPr>
        <p:txBody>
          <a:bodyPr wrap="square" lIns="0" tIns="0" rIns="0" bIns="0" rtlCol="0" anchor="ctr"/>
          <a:lstStyle/>
          <a:p>
            <a:pPr indent="0" marL="0">
              <a:buNone/>
            </a:pPr>
            <a:r>
              <a:rPr lang="en-US" sz="4600" b="1" dirty="0">
                <a:solidFill>
                  <a:srgbClr val="FFFFFF"/>
                </a:solidFill>
                <a:latin typeface="Cambria" pitchFamily="34" charset="0"/>
                <a:ea typeface="Cambria" pitchFamily="34" charset="-122"/>
                <a:cs typeface="Cambria" pitchFamily="34" charset="-120"/>
              </a:rPr>
              <a:t>Let's Hire One AI Employee</a:t>
            </a:r>
            <a:endParaRPr lang="en-US" sz="4600" dirty="0"/>
          </a:p>
        </p:txBody>
      </p:sp>
      <p:sp>
        <p:nvSpPr>
          <p:cNvPr id="22" name="Text 20"/>
          <p:cNvSpPr txBox="1"/>
          <p:nvPr/>
        </p:nvSpPr>
        <p:spPr>
          <a:xfrm>
            <a:off x="822960" y="3703320"/>
            <a:ext cx="10545775" cy="548640"/>
          </a:xfrm>
          <a:prstGeom prst="rect">
            <a:avLst/>
          </a:prstGeom>
          <a:noFill/>
          <a:ln/>
        </p:spPr>
        <p:txBody>
          <a:bodyPr wrap="square" lIns="0" tIns="0" rIns="0" bIns="0" rtlCol="0" anchor="ctr"/>
          <a:lstStyle/>
          <a:p>
            <a:pPr indent="0" marL="0">
              <a:buNone/>
            </a:pPr>
            <a:r>
              <a:rPr lang="en-US" sz="1650" i="1" dirty="0">
                <a:solidFill>
                  <a:srgbClr val="C9A87C"/>
                </a:solidFill>
                <a:latin typeface="Calibri" pitchFamily="34" charset="0"/>
                <a:ea typeface="Calibri" pitchFamily="34" charset="-122"/>
                <a:cs typeface="Calibri" pitchFamily="34" charset="-120"/>
              </a:rPr>
              <a:t>Customer Drawing  →  Engineering Requirement  →  Board Recommendation  →  Manufacturing Decision</a:t>
            </a:r>
            <a:endParaRPr lang="en-US" sz="1650" dirty="0"/>
          </a:p>
        </p:txBody>
      </p:sp>
      <p:sp>
        <p:nvSpPr>
          <p:cNvPr id="24" name="Text 21"/>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6A675F"/>
                </a:solidFill>
                <a:latin typeface="Calibri" pitchFamily="34" charset="0"/>
                <a:ea typeface="Calibri" pitchFamily="34" charset="-122"/>
                <a:cs typeface="Calibri"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256032"/>
            <a:ext cx="11094415" cy="320040"/>
          </a:xfrm>
          <a:prstGeom prst="rect">
            <a:avLst/>
          </a:prstGeom>
          <a:noFill/>
          <a:ln/>
        </p:spPr>
        <p:txBody>
          <a:bodyPr wrap="square" lIns="0" tIns="0" rIns="0" bIns="0" rtlCol="0" anchor="ctr"/>
          <a:lstStyle/>
          <a:p>
            <a:pPr algn="l" indent="0" marL="0">
              <a:buNone/>
            </a:pPr>
            <a:r>
              <a:rPr lang="en-US" sz="1200" b="1" spc="200" kern="0" dirty="0">
                <a:solidFill>
                  <a:srgbClr val="6B5738"/>
                </a:solidFill>
                <a:latin typeface="Calibri" pitchFamily="34" charset="0"/>
                <a:ea typeface="Calibri" pitchFamily="34" charset="-122"/>
                <a:cs typeface="Calibri" pitchFamily="34" charset="-120"/>
              </a:rPr>
              <a:t>ZOOMING BACK OUT</a:t>
            </a:r>
            <a:endParaRPr lang="en-US" sz="1200" dirty="0"/>
          </a:p>
        </p:txBody>
      </p:sp>
      <p:sp>
        <p:nvSpPr>
          <p:cNvPr id="3" name="Text 1"/>
          <p:cNvSpPr txBox="1"/>
          <p:nvPr/>
        </p:nvSpPr>
        <p:spPr>
          <a:xfrm>
            <a:off x="548640" y="457200"/>
            <a:ext cx="11094415" cy="914400"/>
          </a:xfrm>
          <a:prstGeom prst="rect">
            <a:avLst/>
          </a:prstGeom>
          <a:noFill/>
          <a:ln/>
        </p:spPr>
        <p:txBody>
          <a:bodyPr wrap="square" lIns="0" tIns="0" rIns="0" bIns="0" rtlCol="0" anchor="ctr"/>
          <a:lstStyle/>
          <a:p>
            <a:pPr algn="l" indent="0" marL="0">
              <a:lnSpc>
                <a:spcPct val="102000"/>
              </a:lnSpc>
              <a:buNone/>
            </a:pPr>
            <a:r>
              <a:rPr lang="en-US" sz="3000" b="1" dirty="0">
                <a:solidFill>
                  <a:srgbClr val="1A1917"/>
                </a:solidFill>
                <a:latin typeface="Cambria" pitchFamily="34" charset="0"/>
                <a:ea typeface="Cambria" pitchFamily="34" charset="-122"/>
                <a:cs typeface="Cambria" pitchFamily="34" charset="-120"/>
              </a:rPr>
              <a:t>If One AI Employee Can Do This…</a:t>
            </a:r>
            <a:endParaRPr lang="en-US" sz="3000" dirty="0"/>
          </a:p>
        </p:txBody>
      </p:sp>
      <p:sp>
        <p:nvSpPr>
          <p:cNvPr id="4" name="Shape 2"/>
          <p:cNvSpPr/>
          <p:nvPr/>
        </p:nvSpPr>
        <p:spPr>
          <a:xfrm>
            <a:off x="548640" y="1737360"/>
            <a:ext cx="11094415" cy="822960"/>
          </a:xfrm>
          <a:prstGeom prst="roundRect">
            <a:avLst>
              <a:gd name="adj" fmla="val 11111"/>
            </a:avLst>
          </a:prstGeom>
          <a:solidFill>
            <a:srgbClr val="EFE6D6"/>
          </a:solidFill>
          <a:ln w="12700">
            <a:solidFill>
              <a:srgbClr val="8B6F47"/>
            </a:solidFill>
            <a:prstDash val="solid"/>
          </a:ln>
        </p:spPr>
      </p:sp>
      <p:sp>
        <p:nvSpPr>
          <p:cNvPr id="5" name="Text 3"/>
          <p:cNvSpPr txBox="1"/>
          <p:nvPr/>
        </p:nvSpPr>
        <p:spPr>
          <a:xfrm>
            <a:off x="822960" y="1737360"/>
            <a:ext cx="10545775" cy="822960"/>
          </a:xfrm>
          <a:prstGeom prst="rect">
            <a:avLst/>
          </a:prstGeom>
          <a:noFill/>
          <a:ln/>
        </p:spPr>
        <p:txBody>
          <a:bodyPr wrap="square" lIns="0" tIns="0" rIns="0" bIns="0" rtlCol="0" anchor="ctr"/>
          <a:lstStyle/>
          <a:p>
            <a:pPr algn="l" indent="0" marL="0">
              <a:buNone/>
            </a:pPr>
            <a:r>
              <a:rPr lang="en-US" sz="1800" b="1" dirty="0">
                <a:solidFill>
                  <a:srgbClr val="1A1917"/>
                </a:solidFill>
                <a:latin typeface="Cambria" pitchFamily="34" charset="0"/>
                <a:ea typeface="Cambria" pitchFamily="34" charset="-122"/>
                <a:cs typeface="Cambria" pitchFamily="34" charset="-120"/>
              </a:rPr>
              <a:t>1 AI employee  </a:t>
            </a:r>
            <a:pPr algn="l" indent="0" marL="0">
              <a:buNone/>
            </a:pPr>
            <a:r>
              <a:rPr lang="en-US" sz="1800" i="1" dirty="0">
                <a:solidFill>
                  <a:srgbClr val="6B6860"/>
                </a:solidFill>
                <a:latin typeface="Cambria" pitchFamily="34" charset="0"/>
                <a:ea typeface="Cambria" pitchFamily="34" charset="-122"/>
                <a:cs typeface="Cambria" pitchFamily="34" charset="-120"/>
              </a:rPr>
              <a:t>→  useful</a:t>
            </a:r>
            <a:endParaRPr lang="en-US" sz="1800" dirty="0"/>
          </a:p>
        </p:txBody>
      </p:sp>
      <p:sp>
        <p:nvSpPr>
          <p:cNvPr id="6" name="Shape 4"/>
          <p:cNvSpPr/>
          <p:nvPr/>
        </p:nvSpPr>
        <p:spPr>
          <a:xfrm>
            <a:off x="548640" y="2788920"/>
            <a:ext cx="11094415" cy="960120"/>
          </a:xfrm>
          <a:prstGeom prst="roundRect">
            <a:avLst>
              <a:gd name="adj" fmla="val 9524"/>
            </a:avLst>
          </a:prstGeom>
          <a:solidFill>
            <a:srgbClr val="EEF2FD"/>
          </a:solidFill>
          <a:ln w="12700">
            <a:solidFill>
              <a:srgbClr val="1A4FD6"/>
            </a:solidFill>
            <a:prstDash val="solid"/>
          </a:ln>
        </p:spPr>
      </p:sp>
      <p:sp>
        <p:nvSpPr>
          <p:cNvPr id="7" name="Text 5"/>
          <p:cNvSpPr txBox="1"/>
          <p:nvPr/>
        </p:nvSpPr>
        <p:spPr>
          <a:xfrm>
            <a:off x="822960" y="2788920"/>
            <a:ext cx="10545775" cy="960120"/>
          </a:xfrm>
          <a:prstGeom prst="rect">
            <a:avLst/>
          </a:prstGeom>
          <a:noFill/>
          <a:ln/>
        </p:spPr>
        <p:txBody>
          <a:bodyPr wrap="square" lIns="0" tIns="0" rIns="0" bIns="0" rtlCol="0" anchor="ctr"/>
          <a:lstStyle/>
          <a:p>
            <a:pPr algn="l" indent="0" marL="0">
              <a:buNone/>
            </a:pPr>
            <a:r>
              <a:rPr lang="en-US" sz="2200" b="1" dirty="0">
                <a:solidFill>
                  <a:srgbClr val="1A1917"/>
                </a:solidFill>
                <a:latin typeface="Cambria" pitchFamily="34" charset="0"/>
                <a:ea typeface="Cambria" pitchFamily="34" charset="-122"/>
                <a:cs typeface="Cambria" pitchFamily="34" charset="-120"/>
              </a:rPr>
              <a:t>5 AI employees  </a:t>
            </a:r>
            <a:pPr algn="l" indent="0" marL="0">
              <a:buNone/>
            </a:pPr>
            <a:r>
              <a:rPr lang="en-US" sz="2200" i="1" dirty="0">
                <a:solidFill>
                  <a:srgbClr val="6B6860"/>
                </a:solidFill>
                <a:latin typeface="Cambria" pitchFamily="34" charset="0"/>
                <a:ea typeface="Cambria" pitchFamily="34" charset="-122"/>
                <a:cs typeface="Cambria" pitchFamily="34" charset="-120"/>
              </a:rPr>
              <a:t>→  a connected workflow</a:t>
            </a:r>
            <a:endParaRPr lang="en-US" sz="2200" dirty="0"/>
          </a:p>
        </p:txBody>
      </p:sp>
      <p:sp>
        <p:nvSpPr>
          <p:cNvPr id="8" name="Shape 6"/>
          <p:cNvSpPr/>
          <p:nvPr/>
        </p:nvSpPr>
        <p:spPr>
          <a:xfrm>
            <a:off x="548640" y="3977640"/>
            <a:ext cx="11094415" cy="1097280"/>
          </a:xfrm>
          <a:prstGeom prst="roundRect">
            <a:avLst>
              <a:gd name="adj" fmla="val 8333"/>
            </a:avLst>
          </a:prstGeom>
          <a:solidFill>
            <a:srgbClr val="1A4FD6"/>
          </a:solidFill>
          <a:ln w="12700">
            <a:solidFill>
              <a:srgbClr val="1A4FD6"/>
            </a:solidFill>
            <a:prstDash val="solid"/>
          </a:ln>
        </p:spPr>
      </p:sp>
      <p:sp>
        <p:nvSpPr>
          <p:cNvPr id="9" name="Text 7"/>
          <p:cNvSpPr txBox="1"/>
          <p:nvPr/>
        </p:nvSpPr>
        <p:spPr>
          <a:xfrm>
            <a:off x="822960" y="3977640"/>
            <a:ext cx="10545775" cy="1097280"/>
          </a:xfrm>
          <a:prstGeom prst="rect">
            <a:avLst/>
          </a:prstGeom>
          <a:noFill/>
          <a:ln/>
        </p:spPr>
        <p:txBody>
          <a:bodyPr wrap="square" lIns="0" tIns="0" rIns="0" bIns="0" rtlCol="0" anchor="ctr"/>
          <a:lstStyle/>
          <a:p>
            <a:pPr algn="l" indent="0" marL="0">
              <a:buNone/>
            </a:pPr>
            <a:r>
              <a:rPr lang="en-US" sz="2600" b="1" dirty="0">
                <a:solidFill>
                  <a:srgbClr val="FFFFFF"/>
                </a:solidFill>
                <a:latin typeface="Cambria" pitchFamily="34" charset="0"/>
                <a:ea typeface="Cambria" pitchFamily="34" charset="-122"/>
                <a:cs typeface="Cambria" pitchFamily="34" charset="-120"/>
              </a:rPr>
              <a:t>10+ AI employees  </a:t>
            </a:r>
            <a:pPr algn="l" indent="0" marL="0">
              <a:buNone/>
            </a:pPr>
            <a:r>
              <a:rPr lang="en-US" sz="2600" i="1" dirty="0">
                <a:solidFill>
                  <a:srgbClr val="D8E0FA"/>
                </a:solidFill>
                <a:latin typeface="Cambria" pitchFamily="34" charset="0"/>
                <a:ea typeface="Cambria" pitchFamily="34" charset="-122"/>
                <a:cs typeface="Cambria" pitchFamily="34" charset="-120"/>
              </a:rPr>
              <a:t>→  a digital operating layer for the factory</a:t>
            </a:r>
            <a:endParaRPr lang="en-US" sz="2600" dirty="0"/>
          </a:p>
        </p:txBody>
      </p:sp>
      <p:sp>
        <p:nvSpPr>
          <p:cNvPr id="10" name="Text 8"/>
          <p:cNvSpPr txBox="1"/>
          <p:nvPr/>
        </p:nvSpPr>
        <p:spPr>
          <a:xfrm>
            <a:off x="548640" y="5349240"/>
            <a:ext cx="11094415" cy="365760"/>
          </a:xfrm>
          <a:prstGeom prst="rect">
            <a:avLst/>
          </a:prstGeom>
          <a:noFill/>
          <a:ln/>
        </p:spPr>
        <p:txBody>
          <a:bodyPr wrap="square" lIns="0" tIns="0" rIns="0" bIns="0" rtlCol="0" anchor="ctr"/>
          <a:lstStyle/>
          <a:p>
            <a:pPr indent="0" marL="0">
              <a:buNone/>
            </a:pPr>
            <a:r>
              <a:rPr lang="en-US" sz="1500" i="1" dirty="0">
                <a:solidFill>
                  <a:srgbClr val="6B6860"/>
                </a:solidFill>
                <a:latin typeface="Calibri" pitchFamily="34" charset="0"/>
                <a:ea typeface="Calibri" pitchFamily="34" charset="-122"/>
                <a:cs typeface="Calibri" pitchFamily="34" charset="-120"/>
              </a:rPr>
              <a:t>What happens when every department gets one?</a:t>
            </a:r>
            <a:endParaRPr lang="en-US" sz="1500" dirty="0"/>
          </a:p>
        </p:txBody>
      </p:sp>
      <p:sp>
        <p:nvSpPr>
          <p:cNvPr id="11" name="Text 9"/>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9B988E"/>
                </a:solidFill>
                <a:latin typeface="Calibri" pitchFamily="34" charset="0"/>
                <a:ea typeface="Calibri" pitchFamily="34" charset="-122"/>
                <a:cs typeface="Calibri" pitchFamily="34" charset="-120"/>
              </a:rPr>
              <a:t>SICBMA · Coimbatore  |  CorruFlow</a:t>
            </a:r>
            <a:endParaRPr lang="en-US" sz="900" dirty="0"/>
          </a:p>
        </p:txBody>
      </p:sp>
      <p:sp>
        <p:nvSpPr>
          <p:cNvPr id="13" name="Text 10"/>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9B988E"/>
                </a:solidFill>
                <a:latin typeface="Calibri" pitchFamily="34" charset="0"/>
                <a:ea typeface="Calibri" pitchFamily="34" charset="-122"/>
                <a:cs typeface="Calibri"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A1917"/>
        </a:solidFill>
      </p:bgPr>
    </p:bg>
    <p:spTree>
      <p:nvGrpSpPr>
        <p:cNvPr id="1" name=""/>
        <p:cNvGrpSpPr/>
        <p:nvPr/>
      </p:nvGrpSpPr>
      <p:grpSpPr>
        <a:xfrm>
          <a:off x="0" y="0"/>
          <a:ext cx="0" cy="0"/>
          <a:chOff x="0" y="0"/>
          <a:chExt cx="0" cy="0"/>
        </a:xfrm>
      </p:grpSpPr>
      <p:sp>
        <p:nvSpPr>
          <p:cNvPr id="2" name="Shape 0"/>
          <p:cNvSpPr/>
          <p:nvPr/>
        </p:nvSpPr>
        <p:spPr>
          <a:xfrm>
            <a:off x="640080" y="640080"/>
            <a:ext cx="219456" cy="100584"/>
          </a:xfrm>
          <a:prstGeom prst="line">
            <a:avLst/>
          </a:prstGeom>
          <a:noFill/>
          <a:ln w="22225">
            <a:solidFill>
              <a:srgbClr val="3A5BC7"/>
            </a:solidFill>
            <a:prstDash val="solid"/>
          </a:ln>
        </p:spPr>
      </p:sp>
      <p:sp>
        <p:nvSpPr>
          <p:cNvPr id="3" name="Shape 1"/>
          <p:cNvSpPr/>
          <p:nvPr/>
        </p:nvSpPr>
        <p:spPr>
          <a:xfrm flipV="1">
            <a:off x="859536" y="640080"/>
            <a:ext cx="219456" cy="100584"/>
          </a:xfrm>
          <a:prstGeom prst="line">
            <a:avLst/>
          </a:prstGeom>
          <a:noFill/>
          <a:ln w="22225">
            <a:solidFill>
              <a:srgbClr val="3A5BC7"/>
            </a:solidFill>
            <a:prstDash val="solid"/>
          </a:ln>
        </p:spPr>
      </p:sp>
      <p:sp>
        <p:nvSpPr>
          <p:cNvPr id="4" name="Shape 2"/>
          <p:cNvSpPr/>
          <p:nvPr/>
        </p:nvSpPr>
        <p:spPr>
          <a:xfrm>
            <a:off x="1078992" y="640080"/>
            <a:ext cx="219456" cy="100584"/>
          </a:xfrm>
          <a:prstGeom prst="line">
            <a:avLst/>
          </a:prstGeom>
          <a:noFill/>
          <a:ln w="22225">
            <a:solidFill>
              <a:srgbClr val="3A5BC7"/>
            </a:solidFill>
            <a:prstDash val="solid"/>
          </a:ln>
        </p:spPr>
      </p:sp>
      <p:sp>
        <p:nvSpPr>
          <p:cNvPr id="5" name="Shape 3"/>
          <p:cNvSpPr/>
          <p:nvPr/>
        </p:nvSpPr>
        <p:spPr>
          <a:xfrm flipV="1">
            <a:off x="1298448" y="640080"/>
            <a:ext cx="219456" cy="100584"/>
          </a:xfrm>
          <a:prstGeom prst="line">
            <a:avLst/>
          </a:prstGeom>
          <a:noFill/>
          <a:ln w="22225">
            <a:solidFill>
              <a:srgbClr val="3A5BC7"/>
            </a:solidFill>
            <a:prstDash val="solid"/>
          </a:ln>
        </p:spPr>
      </p:sp>
      <p:sp>
        <p:nvSpPr>
          <p:cNvPr id="6" name="Shape 4"/>
          <p:cNvSpPr/>
          <p:nvPr/>
        </p:nvSpPr>
        <p:spPr>
          <a:xfrm>
            <a:off x="1517904" y="640080"/>
            <a:ext cx="219456" cy="100584"/>
          </a:xfrm>
          <a:prstGeom prst="line">
            <a:avLst/>
          </a:prstGeom>
          <a:noFill/>
          <a:ln w="22225">
            <a:solidFill>
              <a:srgbClr val="3A5BC7"/>
            </a:solidFill>
            <a:prstDash val="solid"/>
          </a:ln>
        </p:spPr>
      </p:sp>
      <p:sp>
        <p:nvSpPr>
          <p:cNvPr id="7" name="Shape 5"/>
          <p:cNvSpPr/>
          <p:nvPr/>
        </p:nvSpPr>
        <p:spPr>
          <a:xfrm flipV="1">
            <a:off x="1737360" y="640080"/>
            <a:ext cx="219456" cy="100584"/>
          </a:xfrm>
          <a:prstGeom prst="line">
            <a:avLst/>
          </a:prstGeom>
          <a:noFill/>
          <a:ln w="22225">
            <a:solidFill>
              <a:srgbClr val="3A5BC7"/>
            </a:solidFill>
            <a:prstDash val="solid"/>
          </a:ln>
        </p:spPr>
      </p:sp>
      <p:sp>
        <p:nvSpPr>
          <p:cNvPr id="8" name="Shape 6"/>
          <p:cNvSpPr/>
          <p:nvPr/>
        </p:nvSpPr>
        <p:spPr>
          <a:xfrm>
            <a:off x="1956816" y="640080"/>
            <a:ext cx="219456" cy="100584"/>
          </a:xfrm>
          <a:prstGeom prst="line">
            <a:avLst/>
          </a:prstGeom>
          <a:noFill/>
          <a:ln w="22225">
            <a:solidFill>
              <a:srgbClr val="3A5BC7"/>
            </a:solidFill>
            <a:prstDash val="solid"/>
          </a:ln>
        </p:spPr>
      </p:sp>
      <p:sp>
        <p:nvSpPr>
          <p:cNvPr id="9" name="Shape 7"/>
          <p:cNvSpPr/>
          <p:nvPr/>
        </p:nvSpPr>
        <p:spPr>
          <a:xfrm flipV="1">
            <a:off x="2176272" y="640080"/>
            <a:ext cx="219456" cy="100584"/>
          </a:xfrm>
          <a:prstGeom prst="line">
            <a:avLst/>
          </a:prstGeom>
          <a:noFill/>
          <a:ln w="22225">
            <a:solidFill>
              <a:srgbClr val="3A5BC7"/>
            </a:solidFill>
            <a:prstDash val="solid"/>
          </a:ln>
        </p:spPr>
      </p:sp>
      <p:sp>
        <p:nvSpPr>
          <p:cNvPr id="10" name="Shape 8"/>
          <p:cNvSpPr/>
          <p:nvPr/>
        </p:nvSpPr>
        <p:spPr>
          <a:xfrm>
            <a:off x="9905695" y="5943600"/>
            <a:ext cx="219456" cy="100584"/>
          </a:xfrm>
          <a:prstGeom prst="line">
            <a:avLst/>
          </a:prstGeom>
          <a:noFill/>
          <a:ln w="22225">
            <a:solidFill>
              <a:srgbClr val="8B6F47"/>
            </a:solidFill>
            <a:prstDash val="solid"/>
          </a:ln>
        </p:spPr>
      </p:sp>
      <p:sp>
        <p:nvSpPr>
          <p:cNvPr id="11" name="Shape 9"/>
          <p:cNvSpPr/>
          <p:nvPr/>
        </p:nvSpPr>
        <p:spPr>
          <a:xfrm flipV="1">
            <a:off x="10125151" y="5943600"/>
            <a:ext cx="219456" cy="100584"/>
          </a:xfrm>
          <a:prstGeom prst="line">
            <a:avLst/>
          </a:prstGeom>
          <a:noFill/>
          <a:ln w="22225">
            <a:solidFill>
              <a:srgbClr val="8B6F47"/>
            </a:solidFill>
            <a:prstDash val="solid"/>
          </a:ln>
        </p:spPr>
      </p:sp>
      <p:sp>
        <p:nvSpPr>
          <p:cNvPr id="12" name="Shape 10"/>
          <p:cNvSpPr/>
          <p:nvPr/>
        </p:nvSpPr>
        <p:spPr>
          <a:xfrm>
            <a:off x="10344607" y="5943600"/>
            <a:ext cx="219456" cy="100584"/>
          </a:xfrm>
          <a:prstGeom prst="line">
            <a:avLst/>
          </a:prstGeom>
          <a:noFill/>
          <a:ln w="22225">
            <a:solidFill>
              <a:srgbClr val="8B6F47"/>
            </a:solidFill>
            <a:prstDash val="solid"/>
          </a:ln>
        </p:spPr>
      </p:sp>
      <p:sp>
        <p:nvSpPr>
          <p:cNvPr id="13" name="Shape 11"/>
          <p:cNvSpPr/>
          <p:nvPr/>
        </p:nvSpPr>
        <p:spPr>
          <a:xfrm flipV="1">
            <a:off x="10564063" y="5943600"/>
            <a:ext cx="219456" cy="100584"/>
          </a:xfrm>
          <a:prstGeom prst="line">
            <a:avLst/>
          </a:prstGeom>
          <a:noFill/>
          <a:ln w="22225">
            <a:solidFill>
              <a:srgbClr val="8B6F47"/>
            </a:solidFill>
            <a:prstDash val="solid"/>
          </a:ln>
        </p:spPr>
      </p:sp>
      <p:sp>
        <p:nvSpPr>
          <p:cNvPr id="14" name="Shape 12"/>
          <p:cNvSpPr/>
          <p:nvPr/>
        </p:nvSpPr>
        <p:spPr>
          <a:xfrm>
            <a:off x="10783519" y="5943600"/>
            <a:ext cx="219456" cy="100584"/>
          </a:xfrm>
          <a:prstGeom prst="line">
            <a:avLst/>
          </a:prstGeom>
          <a:noFill/>
          <a:ln w="22225">
            <a:solidFill>
              <a:srgbClr val="8B6F47"/>
            </a:solidFill>
            <a:prstDash val="solid"/>
          </a:ln>
        </p:spPr>
      </p:sp>
      <p:sp>
        <p:nvSpPr>
          <p:cNvPr id="15" name="Shape 13"/>
          <p:cNvSpPr/>
          <p:nvPr/>
        </p:nvSpPr>
        <p:spPr>
          <a:xfrm flipV="1">
            <a:off x="11002975" y="5943600"/>
            <a:ext cx="219456" cy="100584"/>
          </a:xfrm>
          <a:prstGeom prst="line">
            <a:avLst/>
          </a:prstGeom>
          <a:noFill/>
          <a:ln w="22225">
            <a:solidFill>
              <a:srgbClr val="8B6F47"/>
            </a:solidFill>
            <a:prstDash val="solid"/>
          </a:ln>
        </p:spPr>
      </p:sp>
      <p:sp>
        <p:nvSpPr>
          <p:cNvPr id="16" name="Shape 14"/>
          <p:cNvSpPr/>
          <p:nvPr/>
        </p:nvSpPr>
        <p:spPr>
          <a:xfrm>
            <a:off x="11222431" y="5943600"/>
            <a:ext cx="219456" cy="100584"/>
          </a:xfrm>
          <a:prstGeom prst="line">
            <a:avLst/>
          </a:prstGeom>
          <a:noFill/>
          <a:ln w="22225">
            <a:solidFill>
              <a:srgbClr val="8B6F47"/>
            </a:solidFill>
            <a:prstDash val="solid"/>
          </a:ln>
        </p:spPr>
      </p:sp>
      <p:sp>
        <p:nvSpPr>
          <p:cNvPr id="17" name="Shape 15"/>
          <p:cNvSpPr/>
          <p:nvPr/>
        </p:nvSpPr>
        <p:spPr>
          <a:xfrm flipV="1">
            <a:off x="11441887" y="5943600"/>
            <a:ext cx="219456" cy="100584"/>
          </a:xfrm>
          <a:prstGeom prst="line">
            <a:avLst/>
          </a:prstGeom>
          <a:noFill/>
          <a:ln w="22225">
            <a:solidFill>
              <a:srgbClr val="8B6F47"/>
            </a:solidFill>
            <a:prstDash val="solid"/>
          </a:ln>
        </p:spPr>
      </p:sp>
      <p:sp>
        <p:nvSpPr>
          <p:cNvPr id="18" name="Text 16"/>
          <p:cNvSpPr txBox="1"/>
          <p:nvPr/>
        </p:nvSpPr>
        <p:spPr>
          <a:xfrm>
            <a:off x="822960" y="1005840"/>
            <a:ext cx="10545775" cy="2011680"/>
          </a:xfrm>
          <a:prstGeom prst="rect">
            <a:avLst/>
          </a:prstGeom>
          <a:noFill/>
          <a:ln/>
        </p:spPr>
        <p:txBody>
          <a:bodyPr wrap="square" lIns="0" tIns="0" rIns="0" bIns="0" rtlCol="0" anchor="ctr"/>
          <a:lstStyle/>
          <a:p>
            <a:pPr indent="0" marL="0">
              <a:lnSpc>
                <a:spcPct val="130000"/>
              </a:lnSpc>
              <a:buNone/>
            </a:pPr>
            <a:r>
              <a:rPr lang="en-US" sz="2400" i="1" dirty="0">
                <a:solidFill>
                  <a:srgbClr val="D8D5CC"/>
                </a:solidFill>
                <a:latin typeface="Cambria" pitchFamily="34" charset="0"/>
                <a:ea typeface="Cambria" pitchFamily="34" charset="-122"/>
                <a:cs typeface="Cambria" pitchFamily="34" charset="-120"/>
              </a:rPr>
              <a:t>Twenty years ago, we gave computers calculators.</a:t>
            </a:r>
            <a:endParaRPr lang="en-US" sz="2400" dirty="0"/>
          </a:p>
          <a:p>
            <a:pPr indent="0" marL="0">
              <a:lnSpc>
                <a:spcPct val="130000"/>
              </a:lnSpc>
              <a:buNone/>
            </a:pPr>
            <a:r>
              <a:rPr lang="en-US" sz="2400" i="1" dirty="0">
                <a:solidFill>
                  <a:srgbClr val="D8D5CC"/>
                </a:solidFill>
                <a:latin typeface="Cambria" pitchFamily="34" charset="0"/>
                <a:ea typeface="Cambria" pitchFamily="34" charset="-122"/>
                <a:cs typeface="Cambria" pitchFamily="34" charset="-120"/>
              </a:rPr>
              <a:t>Then we gave them ERP systems.</a:t>
            </a:r>
            <a:endParaRPr lang="en-US" sz="2400" dirty="0"/>
          </a:p>
          <a:p>
            <a:pPr indent="0" marL="0">
              <a:lnSpc>
                <a:spcPct val="130000"/>
              </a:lnSpc>
              <a:buNone/>
            </a:pPr>
            <a:r>
              <a:rPr lang="en-US" sz="2400" i="1" dirty="0">
                <a:solidFill>
                  <a:srgbClr val="D8D5CC"/>
                </a:solidFill>
                <a:latin typeface="Cambria" pitchFamily="34" charset="0"/>
                <a:ea typeface="Cambria" pitchFamily="34" charset="-122"/>
                <a:cs typeface="Cambria" pitchFamily="34" charset="-120"/>
              </a:rPr>
              <a:t>Today, we are beginning to give them the ability</a:t>
            </a:r>
            <a:endParaRPr lang="en-US" sz="2400" dirty="0"/>
          </a:p>
          <a:p>
            <a:pPr indent="0" marL="0">
              <a:lnSpc>
                <a:spcPct val="130000"/>
              </a:lnSpc>
              <a:buNone/>
            </a:pPr>
            <a:r>
              <a:rPr lang="en-US" sz="2400" i="1" dirty="0">
                <a:solidFill>
                  <a:srgbClr val="D8D5CC"/>
                </a:solidFill>
                <a:latin typeface="Cambria" pitchFamily="34" charset="0"/>
                <a:ea typeface="Cambria" pitchFamily="34" charset="-122"/>
                <a:cs typeface="Cambria" pitchFamily="34" charset="-120"/>
              </a:rPr>
              <a:t>to understand, reason and work.</a:t>
            </a:r>
            <a:endParaRPr lang="en-US" sz="2400" dirty="0"/>
          </a:p>
        </p:txBody>
      </p:sp>
      <p:sp>
        <p:nvSpPr>
          <p:cNvPr id="19" name="Shape 17"/>
          <p:cNvSpPr/>
          <p:nvPr/>
        </p:nvSpPr>
        <p:spPr>
          <a:xfrm>
            <a:off x="822960" y="3154680"/>
            <a:ext cx="1828800" cy="0"/>
          </a:xfrm>
          <a:prstGeom prst="line">
            <a:avLst/>
          </a:prstGeom>
          <a:noFill/>
          <a:ln w="25400">
            <a:solidFill>
              <a:srgbClr val="8B6F47"/>
            </a:solidFill>
            <a:prstDash val="solid"/>
          </a:ln>
        </p:spPr>
      </p:sp>
      <p:sp>
        <p:nvSpPr>
          <p:cNvPr id="20" name="Text 18"/>
          <p:cNvSpPr txBox="1"/>
          <p:nvPr/>
        </p:nvSpPr>
        <p:spPr>
          <a:xfrm>
            <a:off x="822960" y="3383280"/>
            <a:ext cx="10545775" cy="1188720"/>
          </a:xfrm>
          <a:prstGeom prst="rect">
            <a:avLst/>
          </a:prstGeom>
          <a:noFill/>
          <a:ln/>
        </p:spPr>
        <p:txBody>
          <a:bodyPr wrap="square" lIns="0" tIns="0" rIns="0" bIns="0" rtlCol="0" anchor="ctr"/>
          <a:lstStyle/>
          <a:p>
            <a:pPr indent="0" marL="0">
              <a:lnSpc>
                <a:spcPct val="125000"/>
              </a:lnSpc>
              <a:buNone/>
            </a:pPr>
            <a:r>
              <a:rPr lang="en-US" sz="2100" dirty="0">
                <a:solidFill>
                  <a:srgbClr val="9B988E"/>
                </a:solidFill>
                <a:latin typeface="Cambria" pitchFamily="34" charset="0"/>
                <a:ea typeface="Cambria" pitchFamily="34" charset="-122"/>
                <a:cs typeface="Cambria" pitchFamily="34" charset="-120"/>
              </a:rPr>
              <a:t>The question is no longer  </a:t>
            </a:r>
            <a:pPr indent="0" marL="0">
              <a:lnSpc>
                <a:spcPct val="125000"/>
              </a:lnSpc>
              <a:buNone/>
            </a:pPr>
            <a:r>
              <a:rPr lang="en-US" sz="2100" strike="sngStrike" dirty="0">
                <a:solidFill>
                  <a:srgbClr val="9B988E"/>
                </a:solidFill>
                <a:latin typeface="Cambria" pitchFamily="34" charset="0"/>
                <a:ea typeface="Cambria" pitchFamily="34" charset="-122"/>
                <a:cs typeface="Cambria" pitchFamily="34" charset="-120"/>
              </a:rPr>
              <a:t>“Will AI come to packaging?”
</a:t>
            </a:r>
            <a:pPr indent="0" marL="0">
              <a:lnSpc>
                <a:spcPct val="125000"/>
              </a:lnSpc>
              <a:buNone/>
            </a:pPr>
            <a:r>
              <a:rPr lang="en-US" sz="2100" b="1" dirty="0">
                <a:solidFill>
                  <a:srgbClr val="FFFFFF"/>
                </a:solidFill>
                <a:latin typeface="Cambria" pitchFamily="34" charset="0"/>
                <a:ea typeface="Cambria" pitchFamily="34" charset="-122"/>
                <a:cs typeface="Cambria" pitchFamily="34" charset="-120"/>
              </a:rPr>
              <a:t>The question is  </a:t>
            </a:r>
            <a:pPr indent="0" marL="0">
              <a:lnSpc>
                <a:spcPct val="125000"/>
              </a:lnSpc>
              <a:buNone/>
            </a:pPr>
            <a:r>
              <a:rPr lang="en-US" sz="2100" b="1" dirty="0">
                <a:solidFill>
                  <a:srgbClr val="9FB3EE"/>
                </a:solidFill>
                <a:latin typeface="Cambria" pitchFamily="34" charset="0"/>
                <a:ea typeface="Cambria" pitchFamily="34" charset="-122"/>
                <a:cs typeface="Cambria" pitchFamily="34" charset="-120"/>
              </a:rPr>
              <a:t>“Which packaging company will learn to employ it first?”</a:t>
            </a:r>
            <a:endParaRPr lang="en-US" sz="2100" dirty="0"/>
          </a:p>
        </p:txBody>
      </p:sp>
      <p:sp>
        <p:nvSpPr>
          <p:cNvPr id="21" name="Text 19"/>
          <p:cNvSpPr txBox="1"/>
          <p:nvPr/>
        </p:nvSpPr>
        <p:spPr>
          <a:xfrm>
            <a:off x="822960" y="4892040"/>
            <a:ext cx="10545775"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What if your next employee doesn’t need a chair?</a:t>
            </a:r>
            <a:endParaRPr lang="en-US" sz="3400" dirty="0"/>
          </a:p>
        </p:txBody>
      </p:sp>
      <p:sp>
        <p:nvSpPr>
          <p:cNvPr id="22" name="Text 20"/>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8A8880"/>
                </a:solidFill>
                <a:latin typeface="Calibri" pitchFamily="34" charset="0"/>
                <a:ea typeface="Calibri" pitchFamily="34" charset="-122"/>
                <a:cs typeface="Calibri" pitchFamily="34" charset="-120"/>
              </a:rPr>
              <a:t>SICBMA · Coimbatore  |  CorruFlow</a:t>
            </a:r>
            <a:endParaRPr lang="en-US" sz="900" dirty="0"/>
          </a:p>
        </p:txBody>
      </p:sp>
      <p:sp>
        <p:nvSpPr>
          <p:cNvPr id="24" name="Text 21"/>
          <p:cNvSpPr txBox="1"/>
          <p:nvPr/>
        </p:nvSpPr>
        <p:spPr>
          <a:xfrm>
            <a:off x="11368735" y="6400800"/>
            <a:ext cx="548640" cy="274320"/>
          </a:xfrm>
          <a:prstGeom prst="rect">
            <a:avLst/>
          </a:prstGeom>
          <a:noFill/>
          <a:ln/>
        </p:spPr>
        <p:txBody>
          <a:bodyPr wrap="square" lIns="0" tIns="0" rIns="0" bIns="0" rtlCol="0" anchor="ctr"/>
          <a:lstStyle/>
          <a:p>
            <a:pPr algn="r" indent="0" marL="0">
              <a:buNone/>
            </a:pPr>
            <a:r>
              <a:rPr lang="en-US" sz="1000" dirty="0">
                <a:solidFill>
                  <a:srgbClr val="6A675F"/>
                </a:solidFill>
                <a:latin typeface="Calibri" pitchFamily="34" charset="0"/>
                <a:ea typeface="Calibri" pitchFamily="34" charset="-122"/>
                <a:cs typeface="Calibri" pitchFamily="34" charset="-120"/>
              </a:rPr>
              <a:t>22</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2026-09-05T02:40:41Z</dcterms:created>
  <dcterms:modified xsi:type="dcterms:W3CDTF">2026-09-05T02:40:41Z</dcterms:modified>
</cp:coreProperties>
</file>